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98" r:id="rId4"/>
  </p:sldMasterIdLst>
  <p:notesMasterIdLst>
    <p:notesMasterId r:id="rId41"/>
  </p:notesMasterIdLst>
  <p:handoutMasterIdLst>
    <p:handoutMasterId r:id="rId42"/>
  </p:handoutMasterIdLst>
  <p:sldIdLst>
    <p:sldId id="309" r:id="rId5"/>
    <p:sldId id="341" r:id="rId6"/>
    <p:sldId id="311" r:id="rId7"/>
    <p:sldId id="312" r:id="rId8"/>
    <p:sldId id="350" r:id="rId9"/>
    <p:sldId id="313" r:id="rId10"/>
    <p:sldId id="314" r:id="rId11"/>
    <p:sldId id="315" r:id="rId12"/>
    <p:sldId id="316" r:id="rId13"/>
    <p:sldId id="317" r:id="rId14"/>
    <p:sldId id="318" r:id="rId15"/>
    <p:sldId id="319" r:id="rId16"/>
    <p:sldId id="343" r:id="rId17"/>
    <p:sldId id="320" r:id="rId18"/>
    <p:sldId id="321" r:id="rId19"/>
    <p:sldId id="322" r:id="rId20"/>
    <p:sldId id="323" r:id="rId21"/>
    <p:sldId id="324" r:id="rId22"/>
    <p:sldId id="345" r:id="rId23"/>
    <p:sldId id="325" r:id="rId24"/>
    <p:sldId id="326" r:id="rId25"/>
    <p:sldId id="346" r:id="rId26"/>
    <p:sldId id="327" r:id="rId27"/>
    <p:sldId id="347" r:id="rId28"/>
    <p:sldId id="351" r:id="rId29"/>
    <p:sldId id="328" r:id="rId30"/>
    <p:sldId id="329" r:id="rId31"/>
    <p:sldId id="348" r:id="rId32"/>
    <p:sldId id="330" r:id="rId33"/>
    <p:sldId id="352" r:id="rId34"/>
    <p:sldId id="331" r:id="rId35"/>
    <p:sldId id="349" r:id="rId36"/>
    <p:sldId id="332" r:id="rId37"/>
    <p:sldId id="353" r:id="rId38"/>
    <p:sldId id="333" r:id="rId39"/>
    <p:sldId id="342" r:id="rId4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31B6FEAF-82BA-48A2-870B-725CFC165420}">
          <p14:sldIdLst>
            <p14:sldId id="309"/>
            <p14:sldId id="341"/>
            <p14:sldId id="311"/>
            <p14:sldId id="312"/>
            <p14:sldId id="350"/>
            <p14:sldId id="313"/>
            <p14:sldId id="314"/>
            <p14:sldId id="315"/>
            <p14:sldId id="316"/>
            <p14:sldId id="317"/>
            <p14:sldId id="318"/>
            <p14:sldId id="319"/>
            <p14:sldId id="343"/>
            <p14:sldId id="320"/>
            <p14:sldId id="321"/>
            <p14:sldId id="322"/>
            <p14:sldId id="323"/>
            <p14:sldId id="324"/>
            <p14:sldId id="345"/>
            <p14:sldId id="325"/>
            <p14:sldId id="326"/>
            <p14:sldId id="346"/>
            <p14:sldId id="327"/>
            <p14:sldId id="347"/>
            <p14:sldId id="351"/>
            <p14:sldId id="328"/>
            <p14:sldId id="329"/>
            <p14:sldId id="348"/>
            <p14:sldId id="330"/>
            <p14:sldId id="352"/>
            <p14:sldId id="331"/>
            <p14:sldId id="349"/>
            <p14:sldId id="332"/>
            <p14:sldId id="353"/>
            <p14:sldId id="333"/>
            <p14:sldId id="3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357"/>
    <a:srgbClr val="F47024"/>
    <a:srgbClr val="897DBB"/>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7324" autoAdjust="0"/>
  </p:normalViewPr>
  <p:slideViewPr>
    <p:cSldViewPr>
      <p:cViewPr varScale="1">
        <p:scale>
          <a:sx n="105" d="100"/>
          <a:sy n="105" d="100"/>
        </p:scale>
        <p:origin x="1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066A86E-5E6C-4301-9392-38D8449F6C20}" type="datetimeFigureOut">
              <a:rPr lang="en-US" smtClean="0"/>
              <a:pPr/>
              <a:t>9/8/2016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C3C2692-D876-482B-9DDD-ADF8955EC435}" type="slidenum">
              <a:rPr lang="en-US" smtClean="0"/>
              <a:pPr/>
              <a:t>‹#›</a:t>
            </a:fld>
            <a:endParaRPr lang="en-US"/>
          </a:p>
        </p:txBody>
      </p:sp>
    </p:spTree>
    <p:extLst>
      <p:ext uri="{BB962C8B-B14F-4D97-AF65-F5344CB8AC3E}">
        <p14:creationId xmlns:p14="http://schemas.microsoft.com/office/powerpoint/2010/main" val="3153416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A8D846-932C-4F23-A6CE-D1E7373B31A2}" type="datetimeFigureOut">
              <a:rPr lang="en-US"/>
              <a:pPr>
                <a:defRPr/>
              </a:pPr>
              <a:t>9/8/2016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807AB4-E51C-4E19-9902-6E73444E15E1}" type="slidenum">
              <a:rPr lang="en-US"/>
              <a:pPr>
                <a:defRPr/>
              </a:pPr>
              <a:t>‹#›</a:t>
            </a:fld>
            <a:endParaRPr lang="en-US" dirty="0"/>
          </a:p>
        </p:txBody>
      </p:sp>
    </p:spTree>
    <p:extLst>
      <p:ext uri="{BB962C8B-B14F-4D97-AF65-F5344CB8AC3E}">
        <p14:creationId xmlns:p14="http://schemas.microsoft.com/office/powerpoint/2010/main" val="3585030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The Egyptian pyramids and the Great Wall of China are proof that projects of tremendous scope, employing tens of thousands of people, were completed in ancient times.</a:t>
            </a:r>
          </a:p>
        </p:txBody>
      </p:sp>
      <p:sp>
        <p:nvSpPr>
          <p:cNvPr id="4" name="Slide Number Placeholder 3"/>
          <p:cNvSpPr>
            <a:spLocks noGrp="1"/>
          </p:cNvSpPr>
          <p:nvPr>
            <p:ph type="sldNum" sz="quarter" idx="5"/>
          </p:nvPr>
        </p:nvSpPr>
        <p:spPr/>
        <p:txBody>
          <a:bodyPr/>
          <a:lstStyle/>
          <a:p>
            <a:pPr>
              <a:defRPr/>
            </a:pPr>
            <a:fld id="{1B3420EA-F233-4EAC-BBE0-DCDABF6E5A1F}" type="slidenum">
              <a:rPr lang="en-US" smtClean="0"/>
              <a:pPr>
                <a:defRPr/>
              </a:pPr>
              <a:t>3</a:t>
            </a:fld>
            <a:endParaRPr lang="en-US" dirty="0"/>
          </a:p>
        </p:txBody>
      </p:sp>
    </p:spTree>
    <p:extLst>
      <p:ext uri="{BB962C8B-B14F-4D97-AF65-F5344CB8AC3E}">
        <p14:creationId xmlns:p14="http://schemas.microsoft.com/office/powerpoint/2010/main" val="315967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Henri</a:t>
            </a:r>
            <a:r>
              <a:rPr lang="en-US" b="1" dirty="0" smtClean="0">
                <a:cs typeface="Arial" charset="0"/>
              </a:rPr>
              <a:t> </a:t>
            </a:r>
            <a:r>
              <a:rPr lang="en-US" dirty="0" err="1" smtClean="0">
                <a:cs typeface="Arial" charset="0"/>
              </a:rPr>
              <a:t>Fayol</a:t>
            </a:r>
            <a:r>
              <a:rPr lang="en-US" dirty="0" smtClean="0">
                <a:cs typeface="Arial" charset="0"/>
              </a:rPr>
              <a:t> described the practice of management as something distinct from accounting, finance, production, distribution, and other typical business functions. His belief that management was an activity common to all business endeavors, government, and even the home, led him to develop 14 </a:t>
            </a:r>
            <a:r>
              <a:rPr lang="en-US" b="1" dirty="0" smtClean="0">
                <a:cs typeface="Arial" charset="0"/>
              </a:rPr>
              <a:t>principles of management</a:t>
            </a:r>
            <a:r>
              <a:rPr lang="en-US" dirty="0" smtClean="0">
                <a:cs typeface="Arial" charset="0"/>
              </a:rPr>
              <a:t>—fundamental rules of management that could be applied to all organizational situations and taught in schools. These principles are shown in Exhibit MH-3.</a:t>
            </a:r>
          </a:p>
        </p:txBody>
      </p:sp>
      <p:sp>
        <p:nvSpPr>
          <p:cNvPr id="4" name="Slide Number Placeholder 3"/>
          <p:cNvSpPr>
            <a:spLocks noGrp="1"/>
          </p:cNvSpPr>
          <p:nvPr>
            <p:ph type="sldNum" sz="quarter" idx="5"/>
          </p:nvPr>
        </p:nvSpPr>
        <p:spPr/>
        <p:txBody>
          <a:bodyPr/>
          <a:lstStyle/>
          <a:p>
            <a:pPr>
              <a:defRPr/>
            </a:pPr>
            <a:fld id="{3D6C0FF8-8218-4FAE-A16C-14C5429E5D26}" type="slidenum">
              <a:rPr lang="en-US" smtClean="0"/>
              <a:pPr>
                <a:defRPr/>
              </a:pPr>
              <a:t>12</a:t>
            </a:fld>
            <a:endParaRPr lang="en-US" dirty="0"/>
          </a:p>
        </p:txBody>
      </p:sp>
    </p:spTree>
    <p:extLst>
      <p:ext uri="{BB962C8B-B14F-4D97-AF65-F5344CB8AC3E}">
        <p14:creationId xmlns:p14="http://schemas.microsoft.com/office/powerpoint/2010/main" val="275710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EBDFF3F-8FD5-4023-837C-FED6450BD7B7}" type="slidenum">
              <a:rPr lang="en-US" smtClean="0"/>
              <a:pPr>
                <a:defRPr/>
              </a:pPr>
              <a:t>14</a:t>
            </a:fld>
            <a:endParaRPr lang="en-US" dirty="0"/>
          </a:p>
        </p:txBody>
      </p:sp>
    </p:spTree>
    <p:extLst>
      <p:ext uri="{BB962C8B-B14F-4D97-AF65-F5344CB8AC3E}">
        <p14:creationId xmlns:p14="http://schemas.microsoft.com/office/powerpoint/2010/main" val="248647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36B1495-5F80-4C15-948C-5D5670EB0FDE}" type="slidenum">
              <a:rPr lang="en-US" smtClean="0"/>
              <a:pPr>
                <a:defRPr/>
              </a:pPr>
              <a:t>15</a:t>
            </a:fld>
            <a:endParaRPr lang="en-US" dirty="0"/>
          </a:p>
        </p:txBody>
      </p:sp>
    </p:spTree>
    <p:extLst>
      <p:ext uri="{BB962C8B-B14F-4D97-AF65-F5344CB8AC3E}">
        <p14:creationId xmlns:p14="http://schemas.microsoft.com/office/powerpoint/2010/main" val="204223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Max Weber (pronounced VAY-</a:t>
            </a:r>
            <a:r>
              <a:rPr lang="en-US" dirty="0" err="1" smtClean="0">
                <a:cs typeface="Arial" charset="0"/>
              </a:rPr>
              <a:t>ber</a:t>
            </a:r>
            <a:r>
              <a:rPr lang="en-US" dirty="0" smtClean="0">
                <a:cs typeface="Arial" charset="0"/>
              </a:rPr>
              <a:t>) was a German sociologist who studied organizations.  Writing in the early 1900s, he developed a theory of authority structures and relations based on an ideal type of organization he called a </a:t>
            </a:r>
            <a:r>
              <a:rPr lang="en-US" b="1" dirty="0" smtClean="0">
                <a:cs typeface="Arial" charset="0"/>
              </a:rPr>
              <a:t>bureaucracy</a:t>
            </a:r>
            <a:r>
              <a:rPr lang="en-US" dirty="0" smtClean="0">
                <a:cs typeface="Arial" charset="0"/>
              </a:rPr>
              <a:t>—a form of organization characterized by division of labor, a clearly defined hierarchy, detailed rules and regulations, and impersonal relationships. (See Exhibit MH-4.)</a:t>
            </a:r>
          </a:p>
        </p:txBody>
      </p:sp>
      <p:sp>
        <p:nvSpPr>
          <p:cNvPr id="4" name="Slide Number Placeholder 3"/>
          <p:cNvSpPr>
            <a:spLocks noGrp="1"/>
          </p:cNvSpPr>
          <p:nvPr>
            <p:ph type="sldNum" sz="quarter" idx="5"/>
          </p:nvPr>
        </p:nvSpPr>
        <p:spPr/>
        <p:txBody>
          <a:bodyPr/>
          <a:lstStyle/>
          <a:p>
            <a:pPr>
              <a:defRPr/>
            </a:pPr>
            <a:fld id="{1EA3AA7F-7240-4A61-BE41-60D652E7E119}" type="slidenum">
              <a:rPr lang="en-US" smtClean="0"/>
              <a:pPr>
                <a:defRPr/>
              </a:pPr>
              <a:t>16</a:t>
            </a:fld>
            <a:endParaRPr lang="en-US" dirty="0"/>
          </a:p>
        </p:txBody>
      </p:sp>
    </p:spTree>
    <p:extLst>
      <p:ext uri="{BB962C8B-B14F-4D97-AF65-F5344CB8AC3E}">
        <p14:creationId xmlns:p14="http://schemas.microsoft.com/office/powerpoint/2010/main" val="293399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36FB1820-1D3E-4FD4-82D5-059D3EE2D00A}" type="slidenum">
              <a:rPr lang="en-US" smtClean="0"/>
              <a:pPr>
                <a:defRPr/>
              </a:pPr>
              <a:t>17</a:t>
            </a:fld>
            <a:endParaRPr lang="en-US" dirty="0"/>
          </a:p>
        </p:txBody>
      </p:sp>
    </p:spTree>
    <p:extLst>
      <p:ext uri="{BB962C8B-B14F-4D97-AF65-F5344CB8AC3E}">
        <p14:creationId xmlns:p14="http://schemas.microsoft.com/office/powerpoint/2010/main" val="358242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The field of study that researches the actions (behavior) of people at work is called </a:t>
            </a:r>
            <a:r>
              <a:rPr lang="en-US" b="1" dirty="0" smtClean="0">
                <a:cs typeface="Arial" charset="0"/>
              </a:rPr>
              <a:t>organizational behavior (OB)</a:t>
            </a:r>
            <a:r>
              <a:rPr lang="en-US" dirty="0" smtClean="0">
                <a:cs typeface="Arial" charset="0"/>
              </a:rPr>
              <a:t>. Much of what managers do today when managing people—motivating, leading, building trust, working with a team, managing conflict, and so forth—has come out of OB research.</a:t>
            </a:r>
          </a:p>
          <a:p>
            <a:pPr eaLnBrk="1" hangingPunct="1"/>
            <a:endParaRPr lang="en-US" dirty="0" smtClean="0">
              <a:cs typeface="Arial" charset="0"/>
            </a:endParaRPr>
          </a:p>
          <a:p>
            <a:pPr eaLnBrk="1" hangingPunct="1"/>
            <a:r>
              <a:rPr lang="en-US" dirty="0" smtClean="0">
                <a:cs typeface="Arial" charset="0"/>
              </a:rPr>
              <a:t>Although a number of individuals in the early twentieth century recognized the importance of people to an organization’s success, four stand out as early advocates of the OB approach: Robert Owen, Hugo Munsterberg, Mary Parker Follett, and Chester Barnard. Their contributions were varied and distinct, yet all believed that people were the most important asset of the organization and should be managed accordingly.</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2A72646-1095-49C0-B54C-3B834A1F475C}" type="slidenum">
              <a:rPr lang="en-US" smtClean="0"/>
              <a:pPr>
                <a:defRPr/>
              </a:pPr>
              <a:t>18</a:t>
            </a:fld>
            <a:endParaRPr lang="en-US" dirty="0"/>
          </a:p>
        </p:txBody>
      </p:sp>
    </p:spTree>
    <p:extLst>
      <p:ext uri="{BB962C8B-B14F-4D97-AF65-F5344CB8AC3E}">
        <p14:creationId xmlns:p14="http://schemas.microsoft.com/office/powerpoint/2010/main" val="1233372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12A72646-1095-49C0-B54C-3B834A1F475C}" type="slidenum">
              <a:rPr lang="en-US" smtClean="0"/>
              <a:pPr>
                <a:defRPr/>
              </a:pPr>
              <a:t>19</a:t>
            </a:fld>
            <a:endParaRPr lang="en-US" dirty="0"/>
          </a:p>
        </p:txBody>
      </p:sp>
    </p:spTree>
    <p:extLst>
      <p:ext uri="{BB962C8B-B14F-4D97-AF65-F5344CB8AC3E}">
        <p14:creationId xmlns:p14="http://schemas.microsoft.com/office/powerpoint/2010/main" val="423146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smtClean="0">
                <a:cs typeface="Arial" charset="0"/>
              </a:rPr>
              <a:t>Exhibit MH- 5 summarizes each individual’s most important ideas.</a:t>
            </a:r>
          </a:p>
        </p:txBody>
      </p:sp>
      <p:sp>
        <p:nvSpPr>
          <p:cNvPr id="4" name="Slide Number Placeholder 3"/>
          <p:cNvSpPr>
            <a:spLocks noGrp="1"/>
          </p:cNvSpPr>
          <p:nvPr>
            <p:ph type="sldNum" sz="quarter" idx="5"/>
          </p:nvPr>
        </p:nvSpPr>
        <p:spPr/>
        <p:txBody>
          <a:bodyPr/>
          <a:lstStyle/>
          <a:p>
            <a:pPr>
              <a:defRPr/>
            </a:pPr>
            <a:fld id="{62E13316-AAC2-481F-9E3B-5AA548FA5EAC}" type="slidenum">
              <a:rPr lang="en-US" smtClean="0"/>
              <a:pPr>
                <a:defRPr/>
              </a:pPr>
              <a:t>20</a:t>
            </a:fld>
            <a:endParaRPr lang="en-US" dirty="0"/>
          </a:p>
        </p:txBody>
      </p:sp>
    </p:spTree>
    <p:extLst>
      <p:ext uri="{BB962C8B-B14F-4D97-AF65-F5344CB8AC3E}">
        <p14:creationId xmlns:p14="http://schemas.microsoft.com/office/powerpoint/2010/main" val="183227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Scholars generally agree that the Hawthorne Studies had a game-changing impact on management beliefs about the role of people in organizations. Elton Mayo conducted</a:t>
            </a:r>
            <a:r>
              <a:rPr lang="en-US" baseline="0" dirty="0" smtClean="0">
                <a:cs typeface="Arial" charset="0"/>
              </a:rPr>
              <a:t> the</a:t>
            </a:r>
            <a:r>
              <a:rPr lang="en-US" dirty="0" smtClean="0">
                <a:cs typeface="Arial" charset="0"/>
              </a:rPr>
              <a:t> </a:t>
            </a:r>
            <a:r>
              <a:rPr lang="en-US" b="1" dirty="0" smtClean="0">
                <a:cs typeface="Arial" charset="0"/>
              </a:rPr>
              <a:t>Hawthorne Studies</a:t>
            </a:r>
            <a:r>
              <a:rPr lang="en-US" b="0" dirty="0" smtClean="0">
                <a:cs typeface="Arial" charset="0"/>
              </a:rPr>
              <a:t>,</a:t>
            </a:r>
            <a:r>
              <a:rPr lang="en-US" b="1" dirty="0" smtClean="0">
                <a:cs typeface="Arial" charset="0"/>
              </a:rPr>
              <a:t> </a:t>
            </a:r>
            <a:r>
              <a:rPr lang="en-US" b="0" dirty="0" smtClean="0">
                <a:cs typeface="Arial" charset="0"/>
              </a:rPr>
              <a:t>a</a:t>
            </a:r>
            <a:r>
              <a:rPr lang="en-US" dirty="0" smtClean="0">
                <a:cs typeface="Arial" charset="0"/>
              </a:rPr>
              <a:t> series of studies during the 1920s and 1930s that provided new insights into individual and group behavior.  The studies concluded that people’s behavior and attitudes are closely related, that group factors significantly</a:t>
            </a:r>
            <a:r>
              <a:rPr lang="en-US" baseline="0" dirty="0" smtClean="0">
                <a:cs typeface="Arial" charset="0"/>
              </a:rPr>
              <a:t> </a:t>
            </a:r>
            <a:r>
              <a:rPr lang="en-US" dirty="0" smtClean="0">
                <a:cs typeface="Arial" charset="0"/>
              </a:rPr>
              <a:t>affect individual behavior, that group standards establish individual worker output, and that money is less a factor in determining output than group standards, group attitudes, and security. These conclusions led to a new emphasis on the human behavior factor in the management of organizations.</a:t>
            </a:r>
            <a:endParaRPr lang="en-US" b="1" dirty="0" smtClean="0">
              <a:cs typeface="Arial" charset="0"/>
            </a:endParaRPr>
          </a:p>
        </p:txBody>
      </p:sp>
      <p:sp>
        <p:nvSpPr>
          <p:cNvPr id="4" name="Slide Number Placeholder 3"/>
          <p:cNvSpPr>
            <a:spLocks noGrp="1"/>
          </p:cNvSpPr>
          <p:nvPr>
            <p:ph type="sldNum" sz="quarter" idx="5"/>
          </p:nvPr>
        </p:nvSpPr>
        <p:spPr/>
        <p:txBody>
          <a:bodyPr/>
          <a:lstStyle/>
          <a:p>
            <a:pPr>
              <a:defRPr/>
            </a:pPr>
            <a:fld id="{F2E959FC-CA8F-4E86-BCC9-5898E0C50486}" type="slidenum">
              <a:rPr lang="en-US" smtClean="0"/>
              <a:pPr>
                <a:defRPr/>
              </a:pPr>
              <a:t>21</a:t>
            </a:fld>
            <a:endParaRPr lang="en-US" dirty="0"/>
          </a:p>
        </p:txBody>
      </p:sp>
    </p:spTree>
    <p:extLst>
      <p:ext uri="{BB962C8B-B14F-4D97-AF65-F5344CB8AC3E}">
        <p14:creationId xmlns:p14="http://schemas.microsoft.com/office/powerpoint/2010/main" val="57490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smtClean="0">
                <a:cs typeface="Arial" charset="0"/>
              </a:rPr>
              <a:t>The </a:t>
            </a:r>
            <a:r>
              <a:rPr lang="en-US" b="1" smtClean="0">
                <a:cs typeface="Arial" charset="0"/>
              </a:rPr>
              <a:t>quantitative approach </a:t>
            </a:r>
            <a:r>
              <a:rPr lang="en-US" smtClean="0">
                <a:cs typeface="Arial" charset="0"/>
              </a:rPr>
              <a:t>is the use of quantitative techniques to improve decision making. This approach also is known as </a:t>
            </a:r>
            <a:r>
              <a:rPr lang="en-US" i="1" smtClean="0">
                <a:cs typeface="Arial" charset="0"/>
              </a:rPr>
              <a:t>management science. </a:t>
            </a:r>
            <a:r>
              <a:rPr lang="en-US" smtClean="0">
                <a:cs typeface="Arial" charset="0"/>
              </a:rPr>
              <a:t>The quantitative approach evolved from mathematical and statistical solutions developed for military problems during World War II. After the war was over, many of these techniques used for military problems were applied to businesses.</a:t>
            </a:r>
          </a:p>
          <a:p>
            <a:pPr eaLnBrk="1" hangingPunct="1"/>
            <a:endParaRPr lang="en-US" smtClean="0">
              <a:cs typeface="Arial" charset="0"/>
            </a:endParaRP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9B5589FF-68AB-4AA7-B8CC-EED11730DC95}" type="slidenum">
              <a:rPr lang="en-US" smtClean="0"/>
              <a:pPr>
                <a:defRPr/>
              </a:pPr>
              <a:t>23</a:t>
            </a:fld>
            <a:endParaRPr lang="en-US" dirty="0"/>
          </a:p>
        </p:txBody>
      </p:sp>
    </p:spTree>
    <p:extLst>
      <p:ext uri="{BB962C8B-B14F-4D97-AF65-F5344CB8AC3E}">
        <p14:creationId xmlns:p14="http://schemas.microsoft.com/office/powerpoint/2010/main" val="211879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In 1776, Adam Smith published </a:t>
            </a:r>
            <a:r>
              <a:rPr lang="en-US" i="1" dirty="0" smtClean="0">
                <a:cs typeface="Arial" charset="0"/>
              </a:rPr>
              <a:t>The Wealth of Nations</a:t>
            </a:r>
            <a:r>
              <a:rPr lang="en-US" dirty="0" smtClean="0">
                <a:cs typeface="Arial" charset="0"/>
              </a:rPr>
              <a:t>, in which he argued the economic advantages that organizations and society would gain from the </a:t>
            </a:r>
            <a:r>
              <a:rPr lang="en-US" b="1" dirty="0" smtClean="0">
                <a:cs typeface="Arial" charset="0"/>
              </a:rPr>
              <a:t>division of labor </a:t>
            </a:r>
            <a:r>
              <a:rPr lang="en-US" dirty="0" smtClean="0">
                <a:cs typeface="Arial" charset="0"/>
              </a:rPr>
              <a:t>(or </a:t>
            </a:r>
            <a:r>
              <a:rPr lang="en-US" b="1" dirty="0" smtClean="0">
                <a:cs typeface="Arial" charset="0"/>
              </a:rPr>
              <a:t>job specialization</a:t>
            </a:r>
            <a:r>
              <a:rPr lang="en-US" dirty="0" smtClean="0">
                <a:cs typeface="Arial" charset="0"/>
              </a:rPr>
              <a:t>)—that is, breaking down jobs into narrow and repetitive tasks.</a:t>
            </a:r>
          </a:p>
          <a:p>
            <a:pPr eaLnBrk="1" hangingPunct="1"/>
            <a:endParaRPr lang="en-US" dirty="0" smtClean="0">
              <a:cs typeface="Arial" charset="0"/>
            </a:endParaRPr>
          </a:p>
          <a:p>
            <a:pPr eaLnBrk="1" hangingPunct="1"/>
            <a:r>
              <a:rPr lang="en-US" dirty="0" smtClean="0">
                <a:cs typeface="Arial" charset="0"/>
              </a:rPr>
              <a:t>Starting in the late eighteenth century when machine power was substituted for human power, a point in history known as the </a:t>
            </a:r>
            <a:r>
              <a:rPr lang="en-US" b="1" dirty="0" smtClean="0">
                <a:cs typeface="Arial" charset="0"/>
              </a:rPr>
              <a:t>industrial revolution</a:t>
            </a:r>
            <a:r>
              <a:rPr lang="en-US" dirty="0" smtClean="0">
                <a:cs typeface="Arial" charset="0"/>
              </a:rPr>
              <a:t>, it became more economical to manufacture goods in factories rather than at home. These large efficient factories needed someone to forecast demand, ensure that enough material was on hand to make products, assign tasks to people, direct daily activities, and so forth.</a:t>
            </a:r>
          </a:p>
        </p:txBody>
      </p:sp>
      <p:sp>
        <p:nvSpPr>
          <p:cNvPr id="4" name="Slide Number Placeholder 3"/>
          <p:cNvSpPr>
            <a:spLocks noGrp="1"/>
          </p:cNvSpPr>
          <p:nvPr>
            <p:ph type="sldNum" sz="quarter" idx="5"/>
          </p:nvPr>
        </p:nvSpPr>
        <p:spPr/>
        <p:txBody>
          <a:bodyPr/>
          <a:lstStyle/>
          <a:p>
            <a:pPr>
              <a:defRPr/>
            </a:pPr>
            <a:fld id="{84B6F9F9-9018-4B2C-9020-FD26B515D161}" type="slidenum">
              <a:rPr lang="en-US" smtClean="0"/>
              <a:pPr>
                <a:defRPr/>
              </a:pPr>
              <a:t>4</a:t>
            </a:fld>
            <a:endParaRPr lang="en-US" dirty="0"/>
          </a:p>
        </p:txBody>
      </p:sp>
    </p:spTree>
    <p:extLst>
      <p:ext uri="{BB962C8B-B14F-4D97-AF65-F5344CB8AC3E}">
        <p14:creationId xmlns:p14="http://schemas.microsoft.com/office/powerpoint/2010/main" val="1663701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Another area where quantitative techniques are used frequently is in </a:t>
            </a:r>
            <a:r>
              <a:rPr lang="en-US" b="1" dirty="0" smtClean="0">
                <a:cs typeface="Arial" charset="0"/>
              </a:rPr>
              <a:t>total quality management</a:t>
            </a:r>
            <a:r>
              <a:rPr lang="en-US" dirty="0" smtClean="0">
                <a:cs typeface="Arial" charset="0"/>
              </a:rPr>
              <a:t>. A quality revolution swept through both the business and public sectors in the 1980s and 1990s. It was inspired by a small group of quality experts; the most famous was W. Edwards Deming (pictured above) and Joseph M. </a:t>
            </a:r>
            <a:r>
              <a:rPr lang="en-US" dirty="0" err="1" smtClean="0">
                <a:cs typeface="Arial" charset="0"/>
              </a:rPr>
              <a:t>Juran</a:t>
            </a:r>
            <a:r>
              <a:rPr lang="en-US" dirty="0" smtClean="0">
                <a:cs typeface="Arial" charset="0"/>
              </a:rPr>
              <a:t>. The ideas and techniques they advocated in the 1950s had few supporters in the United States but were enthusiastically embraced by Japanese organizations. As Japanese manufacturers began beating U.S. competitors in quality comparisons, however, Western managers soon took a more serious look at Deming’s and </a:t>
            </a:r>
            <a:r>
              <a:rPr lang="en-US" dirty="0" err="1" smtClean="0">
                <a:cs typeface="Arial" charset="0"/>
              </a:rPr>
              <a:t>Juran’s</a:t>
            </a:r>
            <a:r>
              <a:rPr lang="en-US" dirty="0" smtClean="0">
                <a:cs typeface="Arial" charset="0"/>
              </a:rPr>
              <a:t> ideas, which became the basis for today’s quality management programs.</a:t>
            </a:r>
          </a:p>
          <a:p>
            <a:pPr eaLnBrk="1" hangingPunct="1"/>
            <a:endParaRPr lang="en-US" dirty="0" smtClean="0">
              <a:cs typeface="Arial" charset="0"/>
            </a:endParaRPr>
          </a:p>
          <a:p>
            <a:pPr eaLnBrk="1" hangingPunct="1"/>
            <a:r>
              <a:rPr lang="en-US" b="1" dirty="0" smtClean="0">
                <a:cs typeface="Arial" charset="0"/>
              </a:rPr>
              <a:t>Total quality management</a:t>
            </a:r>
            <a:r>
              <a:rPr lang="en-US" dirty="0" smtClean="0">
                <a:cs typeface="Arial" charset="0"/>
              </a:rPr>
              <a:t>, or TQM, is a management philosophy devoted to continual improvement and responding to customer needs and expectations. (See Exhibit MH-6.) The term </a:t>
            </a:r>
            <a:r>
              <a:rPr lang="en-US" i="1" dirty="0" smtClean="0">
                <a:cs typeface="Arial" charset="0"/>
              </a:rPr>
              <a:t>customer </a:t>
            </a:r>
            <a:r>
              <a:rPr lang="en-US" dirty="0" smtClean="0">
                <a:cs typeface="Arial" charset="0"/>
              </a:rPr>
              <a:t>includes anyone who interacts with the organization’s product</a:t>
            </a:r>
            <a:r>
              <a:rPr lang="en-US" baseline="0" dirty="0" smtClean="0">
                <a:cs typeface="Arial" charset="0"/>
              </a:rPr>
              <a:t> </a:t>
            </a:r>
            <a:r>
              <a:rPr lang="en-US" dirty="0" smtClean="0">
                <a:cs typeface="Arial" charset="0"/>
              </a:rPr>
              <a:t>or services, internally or externally. It encompasses employees and suppliers as well as the people who purchase the organization’s goods or services.</a:t>
            </a:r>
          </a:p>
        </p:txBody>
      </p:sp>
      <p:sp>
        <p:nvSpPr>
          <p:cNvPr id="4" name="Slide Number Placeholder 3"/>
          <p:cNvSpPr>
            <a:spLocks noGrp="1"/>
          </p:cNvSpPr>
          <p:nvPr>
            <p:ph type="sldNum" sz="quarter" idx="5"/>
          </p:nvPr>
        </p:nvSpPr>
        <p:spPr/>
        <p:txBody>
          <a:bodyPr/>
          <a:lstStyle/>
          <a:p>
            <a:pPr>
              <a:defRPr/>
            </a:pPr>
            <a:fld id="{FC5E6EDD-66D1-4C06-B319-180EF70FC0BE}" type="slidenum">
              <a:rPr lang="en-US" smtClean="0"/>
              <a:pPr>
                <a:defRPr/>
              </a:pPr>
              <a:t>26</a:t>
            </a:fld>
            <a:endParaRPr lang="en-US" dirty="0"/>
          </a:p>
        </p:txBody>
      </p:sp>
    </p:spTree>
    <p:extLst>
      <p:ext uri="{BB962C8B-B14F-4D97-AF65-F5344CB8AC3E}">
        <p14:creationId xmlns:p14="http://schemas.microsoft.com/office/powerpoint/2010/main" val="271298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4872816-555E-4842-A53C-2740ECA41C03}" type="slidenum">
              <a:rPr lang="en-US" smtClean="0"/>
              <a:pPr>
                <a:defRPr/>
              </a:pPr>
              <a:t>27</a:t>
            </a:fld>
            <a:endParaRPr lang="en-US" dirty="0"/>
          </a:p>
        </p:txBody>
      </p:sp>
    </p:spTree>
    <p:extLst>
      <p:ext uri="{BB962C8B-B14F-4D97-AF65-F5344CB8AC3E}">
        <p14:creationId xmlns:p14="http://schemas.microsoft.com/office/powerpoint/2010/main" val="231635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Most of these earlier approaches focused on managers’ concerns </a:t>
            </a:r>
            <a:r>
              <a:rPr lang="en-US" i="1" dirty="0" smtClean="0">
                <a:cs typeface="Arial" charset="0"/>
              </a:rPr>
              <a:t>inside </a:t>
            </a:r>
            <a:r>
              <a:rPr lang="en-US" dirty="0" smtClean="0">
                <a:cs typeface="Arial" charset="0"/>
              </a:rPr>
              <a:t>the organization.  Starting in the 1960s, management researchers began to look at what was happening in the external environment </a:t>
            </a:r>
            <a:r>
              <a:rPr lang="en-US" i="1" dirty="0" smtClean="0">
                <a:cs typeface="Arial" charset="0"/>
              </a:rPr>
              <a:t>outside </a:t>
            </a:r>
            <a:r>
              <a:rPr lang="en-US" dirty="0" smtClean="0">
                <a:cs typeface="Arial" charset="0"/>
              </a:rPr>
              <a:t>the boundaries of the organization. Two contemporary management perspectives— systems and contingency—are part of this approach. Systems theory is a basic theory in the physical sciences, but had never been applied to organized human efforts.</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system </a:t>
            </a:r>
            <a:r>
              <a:rPr lang="en-US" dirty="0" smtClean="0">
                <a:cs typeface="Arial" charset="0"/>
              </a:rPr>
              <a:t>is a set of interrelated and interdependent parts arranged in a manner that produces a unified whole. The two basic types of systems are closed and open. </a:t>
            </a:r>
            <a:r>
              <a:rPr lang="en-US" b="1" dirty="0" smtClean="0">
                <a:cs typeface="Arial" charset="0"/>
              </a:rPr>
              <a:t>Closed systems </a:t>
            </a:r>
            <a:r>
              <a:rPr lang="en-US" dirty="0" smtClean="0">
                <a:cs typeface="Arial" charset="0"/>
              </a:rPr>
              <a:t>are not influenced by and do not interact with their environment. In contrast, </a:t>
            </a:r>
            <a:r>
              <a:rPr lang="en-US" b="1" dirty="0" smtClean="0">
                <a:cs typeface="Arial" charset="0"/>
              </a:rPr>
              <a:t>open systems </a:t>
            </a:r>
            <a:r>
              <a:rPr lang="en-US" dirty="0" smtClean="0">
                <a:cs typeface="Arial" charset="0"/>
              </a:rPr>
              <a:t>are influenced by and do interact with their environment. Today, when we describe organizations as systems, we mean open systems. </a:t>
            </a:r>
          </a:p>
        </p:txBody>
      </p:sp>
      <p:sp>
        <p:nvSpPr>
          <p:cNvPr id="4" name="Slide Number Placeholder 3"/>
          <p:cNvSpPr>
            <a:spLocks noGrp="1"/>
          </p:cNvSpPr>
          <p:nvPr>
            <p:ph type="sldNum" sz="quarter" idx="5"/>
          </p:nvPr>
        </p:nvSpPr>
        <p:spPr/>
        <p:txBody>
          <a:bodyPr/>
          <a:lstStyle/>
          <a:p>
            <a:pPr>
              <a:defRPr/>
            </a:pPr>
            <a:fld id="{918AED6B-EE22-4436-9617-AF34CC7B8EB1}" type="slidenum">
              <a:rPr lang="en-US" smtClean="0"/>
              <a:pPr>
                <a:defRPr/>
              </a:pPr>
              <a:t>29</a:t>
            </a:fld>
            <a:endParaRPr lang="en-US" dirty="0"/>
          </a:p>
        </p:txBody>
      </p:sp>
    </p:spTree>
    <p:extLst>
      <p:ext uri="{BB962C8B-B14F-4D97-AF65-F5344CB8AC3E}">
        <p14:creationId xmlns:p14="http://schemas.microsoft.com/office/powerpoint/2010/main" val="1407568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smtClean="0">
                <a:cs typeface="Arial" charset="0"/>
              </a:rPr>
              <a:t>Most of these earlier approaches focused on managers’ concerns </a:t>
            </a:r>
            <a:r>
              <a:rPr lang="en-US" i="1" dirty="0" smtClean="0">
                <a:cs typeface="Arial" charset="0"/>
              </a:rPr>
              <a:t>inside </a:t>
            </a:r>
            <a:r>
              <a:rPr lang="en-US" dirty="0" smtClean="0">
                <a:cs typeface="Arial" charset="0"/>
              </a:rPr>
              <a:t>the organization.  Starting in the 1960s, management researchers began to look at what was happening in the external environment </a:t>
            </a:r>
            <a:r>
              <a:rPr lang="en-US" i="1" dirty="0" smtClean="0">
                <a:cs typeface="Arial" charset="0"/>
              </a:rPr>
              <a:t>outside </a:t>
            </a:r>
            <a:r>
              <a:rPr lang="en-US" dirty="0" smtClean="0">
                <a:cs typeface="Arial" charset="0"/>
              </a:rPr>
              <a:t>the boundaries of the organization. Two contemporary management perspectives— systems and contingency—are part of this approach. Systems theory is a basic theory in the physical sciences, but had never been applied to organized human efforts.</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system </a:t>
            </a:r>
            <a:r>
              <a:rPr lang="en-US" dirty="0" smtClean="0">
                <a:cs typeface="Arial" charset="0"/>
              </a:rPr>
              <a:t>is a set of interrelated and interdependent parts arranged in a manner that produces a unified whole. The two basic types of systems are closed and open. </a:t>
            </a:r>
            <a:r>
              <a:rPr lang="en-US" b="1" dirty="0" smtClean="0">
                <a:cs typeface="Arial" charset="0"/>
              </a:rPr>
              <a:t>Closed systems </a:t>
            </a:r>
            <a:r>
              <a:rPr lang="en-US" dirty="0" smtClean="0">
                <a:cs typeface="Arial" charset="0"/>
              </a:rPr>
              <a:t>are not influenced by and do not interact with their environment. In contrast, </a:t>
            </a:r>
            <a:r>
              <a:rPr lang="en-US" b="1" dirty="0" smtClean="0">
                <a:cs typeface="Arial" charset="0"/>
              </a:rPr>
              <a:t>open systems </a:t>
            </a:r>
            <a:r>
              <a:rPr lang="en-US" dirty="0" smtClean="0">
                <a:cs typeface="Arial" charset="0"/>
              </a:rPr>
              <a:t>are influenced by and do interact with their environment. Today, when we describe organizations as systems, we mean open systems. </a:t>
            </a:r>
          </a:p>
        </p:txBody>
      </p:sp>
      <p:sp>
        <p:nvSpPr>
          <p:cNvPr id="4" name="Slide Number Placeholder 3"/>
          <p:cNvSpPr>
            <a:spLocks noGrp="1"/>
          </p:cNvSpPr>
          <p:nvPr>
            <p:ph type="sldNum" sz="quarter" idx="5"/>
          </p:nvPr>
        </p:nvSpPr>
        <p:spPr/>
        <p:txBody>
          <a:bodyPr/>
          <a:lstStyle/>
          <a:p>
            <a:pPr>
              <a:defRPr/>
            </a:pPr>
            <a:fld id="{918AED6B-EE22-4436-9617-AF34CC7B8EB1}" type="slidenum">
              <a:rPr lang="en-US" smtClean="0"/>
              <a:pPr>
                <a:defRPr/>
              </a:pPr>
              <a:t>30</a:t>
            </a:fld>
            <a:endParaRPr lang="en-US" dirty="0"/>
          </a:p>
        </p:txBody>
      </p:sp>
    </p:spTree>
    <p:extLst>
      <p:ext uri="{BB962C8B-B14F-4D97-AF65-F5344CB8AC3E}">
        <p14:creationId xmlns:p14="http://schemas.microsoft.com/office/powerpoint/2010/main" val="1407568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 Exhibit MH-7 shows a diagram of an organization from an open systems’ perspective.</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B619D26A-07B9-4D48-98BC-B21C5C905E2B}" type="slidenum">
              <a:rPr lang="en-US" smtClean="0"/>
              <a:pPr>
                <a:defRPr/>
              </a:pPr>
              <a:t>31</a:t>
            </a:fld>
            <a:endParaRPr lang="en-US" dirty="0"/>
          </a:p>
        </p:txBody>
      </p:sp>
    </p:spTree>
    <p:extLst>
      <p:ext uri="{BB962C8B-B14F-4D97-AF65-F5344CB8AC3E}">
        <p14:creationId xmlns:p14="http://schemas.microsoft.com/office/powerpoint/2010/main" val="3994947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smtClean="0">
                <a:cs typeface="Arial" charset="0"/>
              </a:rPr>
              <a:t>Different and changing situations require managers to use different approaches and techniques. The </a:t>
            </a:r>
            <a:r>
              <a:rPr lang="en-US" b="1" smtClean="0">
                <a:cs typeface="Arial" charset="0"/>
              </a:rPr>
              <a:t>contingency approach </a:t>
            </a:r>
            <a:r>
              <a:rPr lang="en-US" smtClean="0">
                <a:cs typeface="Arial" charset="0"/>
              </a:rPr>
              <a:t>(sometimes called the </a:t>
            </a:r>
            <a:r>
              <a:rPr lang="en-US" i="1" smtClean="0">
                <a:cs typeface="Arial" charset="0"/>
              </a:rPr>
              <a:t>situational approach</a:t>
            </a:r>
            <a:r>
              <a:rPr lang="en-US" smtClean="0">
                <a:cs typeface="Arial" charset="0"/>
              </a:rPr>
              <a:t>) says that organizations are different, face different situations (contingencies), and require different ways of managing.</a:t>
            </a:r>
          </a:p>
        </p:txBody>
      </p:sp>
      <p:sp>
        <p:nvSpPr>
          <p:cNvPr id="4" name="Slide Number Placeholder 3"/>
          <p:cNvSpPr>
            <a:spLocks noGrp="1"/>
          </p:cNvSpPr>
          <p:nvPr>
            <p:ph type="sldNum" sz="quarter" idx="5"/>
          </p:nvPr>
        </p:nvSpPr>
        <p:spPr/>
        <p:txBody>
          <a:bodyPr/>
          <a:lstStyle/>
          <a:p>
            <a:pPr>
              <a:defRPr/>
            </a:pPr>
            <a:fld id="{02868132-DE4E-474E-97DB-A2CA9567EBEA}" type="slidenum">
              <a:rPr lang="en-US" smtClean="0"/>
              <a:pPr>
                <a:defRPr/>
              </a:pPr>
              <a:t>33</a:t>
            </a:fld>
            <a:endParaRPr lang="en-US" dirty="0"/>
          </a:p>
        </p:txBody>
      </p:sp>
    </p:spTree>
    <p:extLst>
      <p:ext uri="{BB962C8B-B14F-4D97-AF65-F5344CB8AC3E}">
        <p14:creationId xmlns:p14="http://schemas.microsoft.com/office/powerpoint/2010/main" val="322856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smtClean="0">
                <a:cs typeface="Arial" charset="0"/>
              </a:rPr>
              <a:t>Different and changing situations require managers to use different approaches and techniques. The </a:t>
            </a:r>
            <a:r>
              <a:rPr lang="en-US" b="1" smtClean="0">
                <a:cs typeface="Arial" charset="0"/>
              </a:rPr>
              <a:t>contingency approach </a:t>
            </a:r>
            <a:r>
              <a:rPr lang="en-US" smtClean="0">
                <a:cs typeface="Arial" charset="0"/>
              </a:rPr>
              <a:t>(sometimes called the </a:t>
            </a:r>
            <a:r>
              <a:rPr lang="en-US" i="1" smtClean="0">
                <a:cs typeface="Arial" charset="0"/>
              </a:rPr>
              <a:t>situational approach</a:t>
            </a:r>
            <a:r>
              <a:rPr lang="en-US" smtClean="0">
                <a:cs typeface="Arial" charset="0"/>
              </a:rPr>
              <a:t>) says that organizations are different, face different situations (contingencies), and require different ways of managing.</a:t>
            </a:r>
          </a:p>
        </p:txBody>
      </p:sp>
      <p:sp>
        <p:nvSpPr>
          <p:cNvPr id="4" name="Slide Number Placeholder 3"/>
          <p:cNvSpPr>
            <a:spLocks noGrp="1"/>
          </p:cNvSpPr>
          <p:nvPr>
            <p:ph type="sldNum" sz="quarter" idx="5"/>
          </p:nvPr>
        </p:nvSpPr>
        <p:spPr/>
        <p:txBody>
          <a:bodyPr/>
          <a:lstStyle/>
          <a:p>
            <a:pPr>
              <a:defRPr/>
            </a:pPr>
            <a:fld id="{02868132-DE4E-474E-97DB-A2CA9567EBEA}" type="slidenum">
              <a:rPr lang="en-US" smtClean="0"/>
              <a:pPr>
                <a:defRPr/>
              </a:pPr>
              <a:t>34</a:t>
            </a:fld>
            <a:endParaRPr lang="en-US" dirty="0"/>
          </a:p>
        </p:txBody>
      </p:sp>
    </p:spTree>
    <p:extLst>
      <p:ext uri="{BB962C8B-B14F-4D97-AF65-F5344CB8AC3E}">
        <p14:creationId xmlns:p14="http://schemas.microsoft.com/office/powerpoint/2010/main" val="322856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smtClean="0">
                <a:cs typeface="Arial" charset="0"/>
              </a:rPr>
              <a:t>Exhibit MH-8 describes four popular contingency variables. Although the list is by no means comprehensive—more than 100 different variables have been identified— it represents those most widely used and gives you an idea of what we mean by the term </a:t>
            </a:r>
            <a:r>
              <a:rPr lang="en-US" i="1" smtClean="0">
                <a:cs typeface="Arial" charset="0"/>
              </a:rPr>
              <a:t>contingency variable. </a:t>
            </a:r>
            <a:r>
              <a:rPr lang="en-US" smtClean="0">
                <a:cs typeface="Arial" charset="0"/>
              </a:rPr>
              <a:t>The primary value of the contingency approach is that it stresses there are no simplistic or universal rules for managers to follow.</a:t>
            </a:r>
          </a:p>
        </p:txBody>
      </p:sp>
      <p:sp>
        <p:nvSpPr>
          <p:cNvPr id="4" name="Slide Number Placeholder 3"/>
          <p:cNvSpPr>
            <a:spLocks noGrp="1"/>
          </p:cNvSpPr>
          <p:nvPr>
            <p:ph type="sldNum" sz="quarter" idx="5"/>
          </p:nvPr>
        </p:nvSpPr>
        <p:spPr/>
        <p:txBody>
          <a:bodyPr/>
          <a:lstStyle/>
          <a:p>
            <a:pPr>
              <a:defRPr/>
            </a:pPr>
            <a:fld id="{B699B91F-A4E3-4DA9-9EC7-FD0675B4A64C}" type="slidenum">
              <a:rPr lang="en-US" smtClean="0"/>
              <a:pPr>
                <a:defRPr/>
              </a:pPr>
              <a:t>35</a:t>
            </a:fld>
            <a:endParaRPr lang="en-US" dirty="0"/>
          </a:p>
        </p:txBody>
      </p:sp>
    </p:spTree>
    <p:extLst>
      <p:ext uri="{BB962C8B-B14F-4D97-AF65-F5344CB8AC3E}">
        <p14:creationId xmlns:p14="http://schemas.microsoft.com/office/powerpoint/2010/main" val="8467700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36</a:t>
            </a:fld>
            <a:endParaRPr lang="en-US" dirty="0"/>
          </a:p>
        </p:txBody>
      </p:sp>
    </p:spTree>
    <p:extLst>
      <p:ext uri="{BB962C8B-B14F-4D97-AF65-F5344CB8AC3E}">
        <p14:creationId xmlns:p14="http://schemas.microsoft.com/office/powerpoint/2010/main" val="22665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In 1776, Adam Smith published </a:t>
            </a:r>
            <a:r>
              <a:rPr lang="en-US" i="1" dirty="0" smtClean="0">
                <a:cs typeface="Arial" charset="0"/>
              </a:rPr>
              <a:t>The Wealth of Nations</a:t>
            </a:r>
            <a:r>
              <a:rPr lang="en-US" dirty="0" smtClean="0">
                <a:cs typeface="Arial" charset="0"/>
              </a:rPr>
              <a:t>, in which he argued the economic advantages that organizations and society would gain from the </a:t>
            </a:r>
            <a:r>
              <a:rPr lang="en-US" b="1" dirty="0" smtClean="0">
                <a:cs typeface="Arial" charset="0"/>
              </a:rPr>
              <a:t>division of labor </a:t>
            </a:r>
            <a:r>
              <a:rPr lang="en-US" dirty="0" smtClean="0">
                <a:cs typeface="Arial" charset="0"/>
              </a:rPr>
              <a:t>(or </a:t>
            </a:r>
            <a:r>
              <a:rPr lang="en-US" b="1" dirty="0" smtClean="0">
                <a:cs typeface="Arial" charset="0"/>
              </a:rPr>
              <a:t>job specialization</a:t>
            </a:r>
            <a:r>
              <a:rPr lang="en-US" dirty="0" smtClean="0">
                <a:cs typeface="Arial" charset="0"/>
              </a:rPr>
              <a:t>)—that is, breaking down jobs into narrow and repetitive tasks.</a:t>
            </a:r>
          </a:p>
          <a:p>
            <a:pPr eaLnBrk="1" hangingPunct="1"/>
            <a:endParaRPr lang="en-US" dirty="0" smtClean="0">
              <a:cs typeface="Arial" charset="0"/>
            </a:endParaRPr>
          </a:p>
          <a:p>
            <a:pPr eaLnBrk="1" hangingPunct="1"/>
            <a:r>
              <a:rPr lang="en-US" dirty="0" smtClean="0">
                <a:cs typeface="Arial" charset="0"/>
              </a:rPr>
              <a:t>Starting in the late eighteenth century when machine power was substituted for human power, a point in history known as the </a:t>
            </a:r>
            <a:r>
              <a:rPr lang="en-US" b="1" dirty="0" smtClean="0">
                <a:cs typeface="Arial" charset="0"/>
              </a:rPr>
              <a:t>industrial revolution</a:t>
            </a:r>
            <a:r>
              <a:rPr lang="en-US" dirty="0" smtClean="0">
                <a:cs typeface="Arial" charset="0"/>
              </a:rPr>
              <a:t>, it became more economical to manufacture goods in factories rather than at home. These large efficient factories needed someone to forecast demand, ensure that enough material was on hand to make products, assign tasks to people, direct daily activities, and so forth.</a:t>
            </a:r>
          </a:p>
        </p:txBody>
      </p:sp>
      <p:sp>
        <p:nvSpPr>
          <p:cNvPr id="4" name="Slide Number Placeholder 3"/>
          <p:cNvSpPr>
            <a:spLocks noGrp="1"/>
          </p:cNvSpPr>
          <p:nvPr>
            <p:ph type="sldNum" sz="quarter" idx="5"/>
          </p:nvPr>
        </p:nvSpPr>
        <p:spPr/>
        <p:txBody>
          <a:bodyPr/>
          <a:lstStyle/>
          <a:p>
            <a:pPr>
              <a:defRPr/>
            </a:pPr>
            <a:fld id="{84B6F9F9-9018-4B2C-9020-FD26B515D161}" type="slidenum">
              <a:rPr lang="en-US" smtClean="0"/>
              <a:pPr>
                <a:defRPr/>
              </a:pPr>
              <a:t>5</a:t>
            </a:fld>
            <a:endParaRPr lang="en-US" dirty="0"/>
          </a:p>
        </p:txBody>
      </p:sp>
    </p:spTree>
    <p:extLst>
      <p:ext uri="{BB962C8B-B14F-4D97-AF65-F5344CB8AC3E}">
        <p14:creationId xmlns:p14="http://schemas.microsoft.com/office/powerpoint/2010/main" val="166370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In this module, we’ll look at four major approaches to management theory: classical, behavioral, quantitative, and contemporary. (See Exhibit MH-1 above.)</a:t>
            </a:r>
          </a:p>
        </p:txBody>
      </p:sp>
      <p:sp>
        <p:nvSpPr>
          <p:cNvPr id="4" name="Slide Number Placeholder 3"/>
          <p:cNvSpPr>
            <a:spLocks noGrp="1"/>
          </p:cNvSpPr>
          <p:nvPr>
            <p:ph type="sldNum" sz="quarter" idx="5"/>
          </p:nvPr>
        </p:nvSpPr>
        <p:spPr/>
        <p:txBody>
          <a:bodyPr/>
          <a:lstStyle/>
          <a:p>
            <a:pPr>
              <a:defRPr/>
            </a:pPr>
            <a:fld id="{AEE164F7-D542-44D5-B09A-825606F8AD52}" type="slidenum">
              <a:rPr lang="en-US" smtClean="0"/>
              <a:pPr>
                <a:defRPr/>
              </a:pPr>
              <a:t>6</a:t>
            </a:fld>
            <a:endParaRPr lang="en-US" dirty="0"/>
          </a:p>
        </p:txBody>
      </p:sp>
    </p:spTree>
    <p:extLst>
      <p:ext uri="{BB962C8B-B14F-4D97-AF65-F5344CB8AC3E}">
        <p14:creationId xmlns:p14="http://schemas.microsoft.com/office/powerpoint/2010/main" val="18999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The first studies of management, often called the </a:t>
            </a:r>
            <a:r>
              <a:rPr lang="en-US" b="1" dirty="0" smtClean="0">
                <a:cs typeface="Arial" charset="0"/>
              </a:rPr>
              <a:t>classical approach</a:t>
            </a:r>
            <a:r>
              <a:rPr lang="en-US" dirty="0" smtClean="0">
                <a:cs typeface="Arial" charset="0"/>
              </a:rPr>
              <a:t>, emphasized rationality and making organizations and workers as efficient as possible. Two major theories comprise the classical approach: scientific management and general administrative theory. The two most important contributors to scientific management theory were Frederick W. Taylor and the husband-wife team of Frank and Lillian </a:t>
            </a:r>
            <a:r>
              <a:rPr lang="en-US" dirty="0" err="1" smtClean="0">
                <a:cs typeface="Arial" charset="0"/>
              </a:rPr>
              <a:t>Gilbreth</a:t>
            </a:r>
            <a:r>
              <a:rPr lang="en-US" dirty="0" smtClean="0">
                <a:cs typeface="Arial" charset="0"/>
              </a:rPr>
              <a:t>. The two most important contributors to general administrative theory were Henri </a:t>
            </a:r>
            <a:r>
              <a:rPr lang="en-US" dirty="0" err="1" smtClean="0">
                <a:cs typeface="Arial" charset="0"/>
              </a:rPr>
              <a:t>Fayol</a:t>
            </a:r>
            <a:r>
              <a:rPr lang="en-US" dirty="0" smtClean="0">
                <a:cs typeface="Arial" charset="0"/>
              </a:rPr>
              <a:t> and Max Weber. Let’s take a look at each of these important figures in management history.</a:t>
            </a:r>
          </a:p>
        </p:txBody>
      </p:sp>
      <p:sp>
        <p:nvSpPr>
          <p:cNvPr id="4" name="Slide Number Placeholder 3"/>
          <p:cNvSpPr>
            <a:spLocks noGrp="1"/>
          </p:cNvSpPr>
          <p:nvPr>
            <p:ph type="sldNum" sz="quarter" idx="5"/>
          </p:nvPr>
        </p:nvSpPr>
        <p:spPr/>
        <p:txBody>
          <a:bodyPr/>
          <a:lstStyle/>
          <a:p>
            <a:pPr>
              <a:defRPr/>
            </a:pPr>
            <a:fld id="{9E99C091-9490-4C30-A97A-0DB3242818B1}" type="slidenum">
              <a:rPr lang="en-US" smtClean="0"/>
              <a:pPr>
                <a:defRPr/>
              </a:pPr>
              <a:t>7</a:t>
            </a:fld>
            <a:endParaRPr lang="en-US" dirty="0"/>
          </a:p>
        </p:txBody>
      </p:sp>
    </p:spTree>
    <p:extLst>
      <p:ext uri="{BB962C8B-B14F-4D97-AF65-F5344CB8AC3E}">
        <p14:creationId xmlns:p14="http://schemas.microsoft.com/office/powerpoint/2010/main" val="3388834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If you had to pinpoint when modern management theory was born, 1911 might be a good choice. That was when Frederick Winslow Taylor’s </a:t>
            </a:r>
            <a:r>
              <a:rPr lang="en-US" i="1" dirty="0" smtClean="0">
                <a:cs typeface="Arial" charset="0"/>
              </a:rPr>
              <a:t>Principles of Scientific Management </a:t>
            </a:r>
            <a:r>
              <a:rPr lang="en-US" dirty="0" smtClean="0">
                <a:cs typeface="Arial" charset="0"/>
              </a:rPr>
              <a:t>was published. Its contents were widely embraced by managers around the world. Taylor’s book described the theory of </a:t>
            </a:r>
            <a:r>
              <a:rPr lang="en-US" b="1" dirty="0" smtClean="0">
                <a:cs typeface="Arial" charset="0"/>
              </a:rPr>
              <a:t>scientific management</a:t>
            </a:r>
            <a:r>
              <a:rPr lang="en-US" b="0" baseline="0" dirty="0" smtClean="0">
                <a:cs typeface="Arial" charset="0"/>
              </a:rPr>
              <a:t> </a:t>
            </a:r>
            <a:r>
              <a:rPr lang="en-US" sz="1200" kern="1200" dirty="0" smtClean="0">
                <a:solidFill>
                  <a:schemeClr val="tx1"/>
                </a:solidFill>
                <a:effectLst/>
                <a:latin typeface="+mn-lt"/>
                <a:ea typeface="+mn-ea"/>
                <a:cs typeface="Arial" pitchFamily="34" charset="0"/>
              </a:rPr>
              <a:t>–</a:t>
            </a:r>
            <a:r>
              <a:rPr lang="en-US" dirty="0" smtClean="0">
                <a:effectLst/>
              </a:rPr>
              <a:t> </a:t>
            </a:r>
            <a:r>
              <a:rPr lang="en-US" dirty="0" smtClean="0">
                <a:cs typeface="Arial" charset="0"/>
              </a:rPr>
              <a:t>the use of scientific methods to define the “one best way” for a job to be done.</a:t>
            </a:r>
          </a:p>
        </p:txBody>
      </p:sp>
      <p:sp>
        <p:nvSpPr>
          <p:cNvPr id="4" name="Slide Number Placeholder 3"/>
          <p:cNvSpPr>
            <a:spLocks noGrp="1"/>
          </p:cNvSpPr>
          <p:nvPr>
            <p:ph type="sldNum" sz="quarter" idx="5"/>
          </p:nvPr>
        </p:nvSpPr>
        <p:spPr/>
        <p:txBody>
          <a:bodyPr/>
          <a:lstStyle/>
          <a:p>
            <a:pPr>
              <a:defRPr/>
            </a:pPr>
            <a:fld id="{EBCB8284-6595-4145-9199-F84C2C9540DE}" type="slidenum">
              <a:rPr lang="en-US" smtClean="0"/>
              <a:pPr>
                <a:defRPr/>
              </a:pPr>
              <a:t>8</a:t>
            </a:fld>
            <a:endParaRPr lang="en-US" dirty="0"/>
          </a:p>
        </p:txBody>
      </p:sp>
    </p:spTree>
    <p:extLst>
      <p:ext uri="{BB962C8B-B14F-4D97-AF65-F5344CB8AC3E}">
        <p14:creationId xmlns:p14="http://schemas.microsoft.com/office/powerpoint/2010/main" val="4402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smtClean="0">
                <a:cs typeface="Arial" charset="0"/>
              </a:rPr>
              <a:t>Taylor’s experiences led him to define clear guidelines for improving production efficiency. He argued that these four principles of management (see Exhibit MH-2 above) would result in prosperity for both workers and managers.</a:t>
            </a:r>
          </a:p>
        </p:txBody>
      </p:sp>
      <p:sp>
        <p:nvSpPr>
          <p:cNvPr id="4" name="Slide Number Placeholder 3"/>
          <p:cNvSpPr>
            <a:spLocks noGrp="1"/>
          </p:cNvSpPr>
          <p:nvPr>
            <p:ph type="sldNum" sz="quarter" idx="5"/>
          </p:nvPr>
        </p:nvSpPr>
        <p:spPr/>
        <p:txBody>
          <a:bodyPr/>
          <a:lstStyle/>
          <a:p>
            <a:pPr>
              <a:defRPr/>
            </a:pPr>
            <a:fld id="{274D3037-1615-4CC1-ADCF-C99B22DC91B4}" type="slidenum">
              <a:rPr lang="en-US" smtClean="0"/>
              <a:pPr>
                <a:defRPr/>
              </a:pPr>
              <a:t>9</a:t>
            </a:fld>
            <a:endParaRPr lang="en-US" dirty="0"/>
          </a:p>
        </p:txBody>
      </p:sp>
    </p:spTree>
    <p:extLst>
      <p:ext uri="{BB962C8B-B14F-4D97-AF65-F5344CB8AC3E}">
        <p14:creationId xmlns:p14="http://schemas.microsoft.com/office/powerpoint/2010/main" val="63109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Taylor’s most prominent followers were Frank and Lillian </a:t>
            </a:r>
            <a:r>
              <a:rPr lang="en-US" dirty="0" err="1" smtClean="0">
                <a:cs typeface="Arial" charset="0"/>
              </a:rPr>
              <a:t>Gilbreth</a:t>
            </a:r>
            <a:r>
              <a:rPr lang="en-US" dirty="0" smtClean="0">
                <a:cs typeface="Arial" charset="0"/>
              </a:rPr>
              <a:t>. Frank and his wife Lillian, a psychologist, studied work to eliminate inefficient hand-and-body motions. The </a:t>
            </a:r>
            <a:r>
              <a:rPr lang="en-US" dirty="0" err="1" smtClean="0">
                <a:cs typeface="Arial" charset="0"/>
              </a:rPr>
              <a:t>Gilbreths</a:t>
            </a:r>
            <a:r>
              <a:rPr lang="en-US" dirty="0" smtClean="0">
                <a:cs typeface="Arial" charset="0"/>
              </a:rPr>
              <a:t> also experimented with the design and use of the proper tools and equipment for optimizing work performance.</a:t>
            </a:r>
          </a:p>
          <a:p>
            <a:pPr eaLnBrk="1" hangingPunct="1"/>
            <a:endParaRPr lang="en-US" dirty="0" smtClean="0">
              <a:cs typeface="Arial" charset="0"/>
            </a:endParaRPr>
          </a:p>
          <a:p>
            <a:pPr eaLnBrk="1" hangingPunct="1"/>
            <a:r>
              <a:rPr lang="en-US" dirty="0" smtClean="0">
                <a:cs typeface="Arial" charset="0"/>
              </a:rPr>
              <a:t>The </a:t>
            </a:r>
            <a:r>
              <a:rPr lang="en-US" dirty="0" err="1" smtClean="0">
                <a:cs typeface="Arial" charset="0"/>
              </a:rPr>
              <a:t>Gilbreths</a:t>
            </a:r>
            <a:r>
              <a:rPr lang="en-US" dirty="0" smtClean="0">
                <a:cs typeface="Arial" charset="0"/>
              </a:rPr>
              <a:t> also devised a classification scheme to label 17 basic hand motions (such as search, grasp, hold), which they called </a:t>
            </a:r>
            <a:r>
              <a:rPr lang="en-US" b="1" dirty="0" err="1" smtClean="0">
                <a:cs typeface="Arial" charset="0"/>
              </a:rPr>
              <a:t>therbligs</a:t>
            </a:r>
            <a:r>
              <a:rPr lang="en-US" b="1" dirty="0" smtClean="0">
                <a:cs typeface="Arial" charset="0"/>
              </a:rPr>
              <a:t> </a:t>
            </a:r>
            <a:r>
              <a:rPr lang="en-US" dirty="0" smtClean="0">
                <a:cs typeface="Arial" charset="0"/>
              </a:rPr>
              <a:t>(</a:t>
            </a:r>
            <a:r>
              <a:rPr lang="en-US" dirty="0" err="1" smtClean="0">
                <a:cs typeface="Arial" charset="0"/>
              </a:rPr>
              <a:t>Gilbreth</a:t>
            </a:r>
            <a:r>
              <a:rPr lang="en-US" dirty="0" smtClean="0">
                <a:cs typeface="Arial" charset="0"/>
              </a:rPr>
              <a:t> spelled backward with the </a:t>
            </a:r>
            <a:r>
              <a:rPr lang="en-US" i="1" dirty="0" err="1" smtClean="0">
                <a:cs typeface="Arial" charset="0"/>
              </a:rPr>
              <a:t>th</a:t>
            </a:r>
            <a:r>
              <a:rPr lang="en-US" i="1" dirty="0" smtClean="0">
                <a:cs typeface="Arial" charset="0"/>
              </a:rPr>
              <a:t> </a:t>
            </a:r>
            <a:r>
              <a:rPr lang="en-US" dirty="0" smtClean="0">
                <a:cs typeface="Arial" charset="0"/>
              </a:rPr>
              <a:t>transposed). This scheme gave the </a:t>
            </a:r>
            <a:r>
              <a:rPr lang="en-US" dirty="0" err="1" smtClean="0">
                <a:cs typeface="Arial" charset="0"/>
              </a:rPr>
              <a:t>Gilbreths</a:t>
            </a:r>
            <a:r>
              <a:rPr lang="en-US" dirty="0" smtClean="0">
                <a:cs typeface="Arial" charset="0"/>
              </a:rPr>
              <a:t> a more precise way of analyzing a worker’s exact hand movements.</a:t>
            </a:r>
          </a:p>
        </p:txBody>
      </p:sp>
      <p:sp>
        <p:nvSpPr>
          <p:cNvPr id="4" name="Slide Number Placeholder 3"/>
          <p:cNvSpPr>
            <a:spLocks noGrp="1"/>
          </p:cNvSpPr>
          <p:nvPr>
            <p:ph type="sldNum" sz="quarter" idx="5"/>
          </p:nvPr>
        </p:nvSpPr>
        <p:spPr/>
        <p:txBody>
          <a:bodyPr/>
          <a:lstStyle/>
          <a:p>
            <a:pPr>
              <a:defRPr/>
            </a:pPr>
            <a:fld id="{9DF4AE9B-5FE6-4208-829D-C15398BFD04A}" type="slidenum">
              <a:rPr lang="en-US" smtClean="0"/>
              <a:pPr>
                <a:defRPr/>
              </a:pPr>
              <a:t>10</a:t>
            </a:fld>
            <a:endParaRPr lang="en-US" dirty="0"/>
          </a:p>
        </p:txBody>
      </p:sp>
    </p:spTree>
    <p:extLst>
      <p:ext uri="{BB962C8B-B14F-4D97-AF65-F5344CB8AC3E}">
        <p14:creationId xmlns:p14="http://schemas.microsoft.com/office/powerpoint/2010/main" val="4106889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b="1" smtClean="0">
                <a:cs typeface="Arial" charset="0"/>
              </a:rPr>
              <a:t>General administrative theory </a:t>
            </a:r>
            <a:r>
              <a:rPr lang="en-US" smtClean="0">
                <a:cs typeface="Arial" charset="0"/>
              </a:rPr>
              <a:t>focused more on what managers do and what constituted good management practice. </a:t>
            </a:r>
          </a:p>
        </p:txBody>
      </p:sp>
      <p:sp>
        <p:nvSpPr>
          <p:cNvPr id="4" name="Slide Number Placeholder 3"/>
          <p:cNvSpPr>
            <a:spLocks noGrp="1"/>
          </p:cNvSpPr>
          <p:nvPr>
            <p:ph type="sldNum" sz="quarter" idx="5"/>
          </p:nvPr>
        </p:nvSpPr>
        <p:spPr/>
        <p:txBody>
          <a:bodyPr/>
          <a:lstStyle/>
          <a:p>
            <a:pPr>
              <a:defRPr/>
            </a:pPr>
            <a:fld id="{31FE1F02-2324-4838-89F1-D3692058EBFE}" type="slidenum">
              <a:rPr lang="en-US" smtClean="0"/>
              <a:pPr>
                <a:defRPr/>
              </a:pPr>
              <a:t>11</a:t>
            </a:fld>
            <a:endParaRPr lang="en-US" dirty="0"/>
          </a:p>
        </p:txBody>
      </p:sp>
    </p:spTree>
    <p:extLst>
      <p:ext uri="{BB962C8B-B14F-4D97-AF65-F5344CB8AC3E}">
        <p14:creationId xmlns:p14="http://schemas.microsoft.com/office/powerpoint/2010/main" val="383019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a:t>
            </a:r>
            <a:fld id="{9D3AB08E-DC5D-4E82-98D0-5D284422FADD}" type="slidenum">
              <a:rPr lang="en-US" sz="1200" b="1">
                <a:solidFill>
                  <a:schemeClr val="bg1"/>
                </a:solidFill>
              </a:rPr>
              <a:pPr>
                <a:spcBef>
                  <a:spcPct val="50000"/>
                </a:spcBef>
                <a:defRPr/>
              </a:pPr>
              <a:t>‹#›</a:t>
            </a:fld>
            <a:r>
              <a:rPr lang="en-US" sz="1200" b="1" dirty="0">
                <a:solidFill>
                  <a:schemeClr val="bg1"/>
                </a:solidFill>
              </a:rPr>
              <a:t> </a:t>
            </a: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a:t>
            </a:r>
            <a:fld id="{0C2BA437-5EEA-4D12-A838-F909C1694D7C}" type="slidenum">
              <a:rPr lang="en-US" sz="1200" b="1">
                <a:solidFill>
                  <a:schemeClr val="bg1"/>
                </a:solidFill>
              </a:rPr>
              <a:pPr>
                <a:spcBef>
                  <a:spcPct val="50000"/>
                </a:spcBef>
                <a:defRPr/>
              </a:pPr>
              <a:t>‹#›</a:t>
            </a:fld>
            <a:r>
              <a:rPr lang="en-US" sz="1200" b="1" dirty="0">
                <a:solidFill>
                  <a:schemeClr val="bg1"/>
                </a:solidFill>
              </a:rPr>
              <a:t> </a:t>
            </a: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7DD6CA4-D548-4DE5-85BC-EA86D5BEE58E}" type="datetime4">
              <a:rPr lang="en-US" smtClean="0"/>
              <a:pPr/>
              <a:t>September 8, 2016</a:t>
            </a:fld>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normAutofit/>
          </a:bodyPr>
          <a:lstStyle/>
          <a:p>
            <a:fld id="{8B37D5FE-740C-46F5-801A-FA5477D9711F}"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2348386-B658-43CC-8CE6-906993693A95}" type="datetime4">
              <a:rPr lang="en-US" smtClean="0"/>
              <a:pPr/>
              <a:t>September 8,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r>
              <a:rPr lang="en-US" dirty="0" smtClean="0"/>
              <a:t>1  </a:t>
            </a:r>
            <a:fld id="{8B37D5FE-740C-46F5-801A-FA5477D9711F}"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C61D1FD-DBDA-445F-8A35-346A29C9DE1D}" type="datetime4">
              <a:rPr lang="en-US" smtClean="0"/>
              <a:pPr/>
              <a:t>September 8,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92CE770-209C-4EC5-B33A-18B80463BC09}" type="datetime4">
              <a:rPr lang="en-US" smtClean="0"/>
              <a:pPr/>
              <a:t>September 8,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A5A7A50-701A-4C3F-B99A-6123F8C34C81}" type="datetime4">
              <a:rPr lang="en-US" smtClean="0"/>
              <a:pPr/>
              <a:t>September 8, 2016</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BEFC885-E787-48EB-9A3E-438234727D69}" type="datetime4">
              <a:rPr lang="en-US" smtClean="0"/>
              <a:pPr/>
              <a:t>September 8, 2016</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84BFF34-EF1C-48B0-A393-2C7C50B08EE5}" type="datetime4">
              <a:rPr lang="en-US" smtClean="0"/>
              <a:pPr/>
              <a:t>September 8, 2016</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06EA61D-D243-4CE3-ABA6-4D10F1F04CD5}" type="datetime4">
              <a:rPr lang="en-US" smtClean="0"/>
              <a:pPr/>
              <a:t>September 8,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5E0763C-E306-40E8-B526-113629D60DB7}" type="datetime4">
              <a:rPr lang="en-US" smtClean="0"/>
              <a:pPr/>
              <a:t>September 8,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6BA28B-8883-46E5-BBB9-D23F3310C2AD}" type="datetime4">
              <a:rPr lang="en-US" smtClean="0"/>
              <a:pPr/>
              <a:t>September 8,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42639-1E7B-47AA-8F3E-9C709E1E640A}" type="datetime4">
              <a:rPr lang="en-US" smtClean="0"/>
              <a:pPr/>
              <a:t>September 8,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a:t>
            </a:r>
            <a:fld id="{0C698808-99A7-48E0-AE47-F6E5D931B5B7}" type="slidenum">
              <a:rPr lang="en-US" sz="1200" b="1">
                <a:solidFill>
                  <a:schemeClr val="bg1"/>
                </a:solidFill>
              </a:rPr>
              <a:pPr>
                <a:spcBef>
                  <a:spcPct val="50000"/>
                </a:spcBef>
                <a:defRPr/>
              </a:pPr>
              <a:t>‹#›</a:t>
            </a:fld>
            <a:r>
              <a:rPr lang="en-US" sz="1200" b="1" dirty="0">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a:solidFill>
                  <a:schemeClr val="bg1"/>
                </a:solidFill>
              </a:rPr>
              <a:t>1-</a:t>
            </a:r>
            <a:fld id="{A3129227-67E6-4A8C-BAD3-9F1D8E5C47B4}" type="slidenum">
              <a:rPr lang="en-US" sz="1200" b="1">
                <a:solidFill>
                  <a:schemeClr val="bg1"/>
                </a:solidFill>
              </a:rPr>
              <a:pPr eaLnBrk="0" hangingPunct="0">
                <a:spcBef>
                  <a:spcPct val="50000"/>
                </a:spcBef>
                <a:defRPr/>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5D7F7412-BC57-44FA-8993-40F7BC6C7403}" type="datetime4">
              <a:rPr lang="en-US" smtClean="0"/>
              <a:pPr/>
              <a:t>September 8,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p:txBody>
          <a:bodyPr>
            <a:normAutofit/>
          </a:bodyPr>
          <a:lstStyle/>
          <a:p>
            <a:r>
              <a:rPr lang="en-US" dirty="0" err="1" smtClean="0">
                <a:latin typeface="HelveticaNeue-Light"/>
              </a:rPr>
              <a:t>História</a:t>
            </a:r>
            <a:r>
              <a:rPr lang="en-US" dirty="0" smtClean="0">
                <a:latin typeface="HelveticaNeue-Light"/>
              </a:rPr>
              <a:t> da </a:t>
            </a:r>
            <a:r>
              <a:rPr lang="en-US" dirty="0" err="1" smtClean="0">
                <a:latin typeface="HelveticaNeue-Light"/>
              </a:rPr>
              <a:t>Gestão</a:t>
            </a:r>
            <a:endParaRPr lang="en-US" dirty="0">
              <a:latin typeface="HelveticaNeue-Light"/>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373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7" name="TextBox 6"/>
          <p:cNvSpPr txBox="1"/>
          <p:nvPr/>
        </p:nvSpPr>
        <p:spPr>
          <a:xfrm>
            <a:off x="8382000" y="6477000"/>
            <a:ext cx="641931" cy="246221"/>
          </a:xfrm>
          <a:prstGeom prst="rect">
            <a:avLst/>
          </a:prstGeom>
          <a:noFill/>
        </p:spPr>
        <p:txBody>
          <a:bodyPr wrap="square" rtlCol="0">
            <a:spAutoFit/>
          </a:bodyPr>
          <a:lstStyle/>
          <a:p>
            <a:r>
              <a:rPr lang="en-US" sz="1000" dirty="0" smtClean="0"/>
              <a:t>1a - 1</a:t>
            </a:r>
            <a:endParaRPr lang="en-US" sz="1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algn="ctr"/>
            <a:r>
              <a:rPr lang="en-US" sz="3600" dirty="0" smtClean="0">
                <a:solidFill>
                  <a:schemeClr val="tx1"/>
                </a:solidFill>
                <a:cs typeface="Arial" charset="0"/>
              </a:rPr>
              <a:t>Frank </a:t>
            </a:r>
            <a:r>
              <a:rPr lang="en-US" dirty="0">
                <a:cs typeface="Arial" charset="0"/>
              </a:rPr>
              <a:t>E</a:t>
            </a:r>
            <a:r>
              <a:rPr lang="en-US" sz="3600" dirty="0" smtClean="0">
                <a:solidFill>
                  <a:schemeClr val="tx1"/>
                </a:solidFill>
                <a:cs typeface="Arial" charset="0"/>
              </a:rPr>
              <a:t> Lillian Gilbreth</a:t>
            </a:r>
            <a:endParaRPr lang="en-US" sz="3600" dirty="0" smtClean="0">
              <a:latin typeface="Calibri" pitchFamily="34" charset="0"/>
            </a:endParaRPr>
          </a:p>
        </p:txBody>
      </p:sp>
      <p:pic>
        <p:nvPicPr>
          <p:cNvPr id="44035" name="Picture 2"/>
          <p:cNvPicPr>
            <a:picLocks noChangeAspect="1" noChangeArrowheads="1"/>
          </p:cNvPicPr>
          <p:nvPr/>
        </p:nvPicPr>
        <p:blipFill>
          <a:blip r:embed="rId3" cstate="print"/>
          <a:srcRect/>
          <a:stretch>
            <a:fillRect/>
          </a:stretch>
        </p:blipFill>
        <p:spPr bwMode="auto">
          <a:xfrm>
            <a:off x="4906917" y="1531242"/>
            <a:ext cx="4010758" cy="2743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dirty="0"/>
              <a:t>1a </a:t>
            </a:r>
            <a:r>
              <a:rPr lang="en-US" dirty="0" smtClean="0"/>
              <a:t>- </a:t>
            </a:r>
            <a:fld id="{8B37D5FE-740C-46F5-801A-FA5477D9711F}" type="slidenum">
              <a:rPr lang="en-US" smtClean="0"/>
              <a:pPr/>
              <a:t>10</a:t>
            </a:fld>
            <a:endParaRPr lang="en-US" dirty="0"/>
          </a:p>
        </p:txBody>
      </p:sp>
      <p:sp>
        <p:nvSpPr>
          <p:cNvPr id="6" name="Footer Placeholder 5"/>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Rectangle 3"/>
          <p:cNvSpPr txBox="1">
            <a:spLocks/>
          </p:cNvSpPr>
          <p:nvPr/>
        </p:nvSpPr>
        <p:spPr bwMode="auto">
          <a:xfrm>
            <a:off x="152400" y="1655080"/>
            <a:ext cx="4572000" cy="2544762"/>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000" dirty="0" smtClean="0"/>
              <a:t>Foram os primeiros a utilizar filmes para estudar movimentos das mãos e do corpo.</a:t>
            </a:r>
          </a:p>
          <a:p>
            <a:pPr marL="342900" indent="-342900" algn="just" eaLnBrk="0" hangingPunct="0">
              <a:spcBef>
                <a:spcPct val="20000"/>
              </a:spcBef>
              <a:buFont typeface="Arial" charset="0"/>
              <a:buChar char="•"/>
            </a:pPr>
            <a:endParaRPr lang="pt-PT" sz="1000" dirty="0" smtClean="0"/>
          </a:p>
          <a:p>
            <a:pPr marL="342900" indent="-342900" algn="just" eaLnBrk="0" hangingPunct="0">
              <a:spcBef>
                <a:spcPct val="20000"/>
              </a:spcBef>
              <a:buFont typeface="Arial" charset="0"/>
              <a:buChar char="•"/>
            </a:pPr>
            <a:r>
              <a:rPr lang="pt-PT" sz="2000" dirty="0" smtClean="0"/>
              <a:t>Conhecidos pela redução do número de movimentos necessários para realizar uma tarefa.</a:t>
            </a:r>
          </a:p>
          <a:p>
            <a:pPr marL="342900" indent="-342900" algn="just" eaLnBrk="0" hangingPunct="0">
              <a:spcBef>
                <a:spcPct val="20000"/>
              </a:spcBef>
              <a:buFont typeface="Arial" charset="0"/>
              <a:buChar char="•"/>
            </a:pPr>
            <a:endParaRPr lang="pt-PT" sz="1000" dirty="0" smtClean="0"/>
          </a:p>
        </p:txBody>
      </p:sp>
      <p:sp>
        <p:nvSpPr>
          <p:cNvPr id="2" name="TextBox 1"/>
          <p:cNvSpPr txBox="1"/>
          <p:nvPr/>
        </p:nvSpPr>
        <p:spPr>
          <a:xfrm>
            <a:off x="0" y="4343399"/>
            <a:ext cx="8917675" cy="984885"/>
          </a:xfrm>
          <a:prstGeom prst="rect">
            <a:avLst/>
          </a:prstGeom>
          <a:noFill/>
        </p:spPr>
        <p:txBody>
          <a:bodyPr wrap="square" rtlCol="0">
            <a:spAutoFit/>
          </a:bodyPr>
          <a:lstStyle/>
          <a:p>
            <a:pPr lvl="1" algn="just"/>
            <a:r>
              <a:rPr lang="pt-PT" sz="2000" dirty="0" err="1"/>
              <a:t>Therbligs</a:t>
            </a:r>
            <a:r>
              <a:rPr lang="pt-PT" sz="2000" dirty="0"/>
              <a:t>  - esquema de classificação de 17 movimentos essenciais </a:t>
            </a:r>
          </a:p>
          <a:p>
            <a:pPr algn="just"/>
            <a:r>
              <a:rPr lang="pt-PT" sz="2000" dirty="0"/>
              <a:t>                   </a:t>
            </a:r>
            <a:r>
              <a:rPr lang="pt-PT" sz="2000" dirty="0" smtClean="0"/>
              <a:t>       (</a:t>
            </a:r>
            <a:r>
              <a:rPr lang="pt-PT" sz="2000" dirty="0"/>
              <a:t>ex.: agarrar, puxar,  empurrar).</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647700" y="0"/>
            <a:ext cx="7772400" cy="1143000"/>
          </a:xfrm>
        </p:spPr>
        <p:txBody>
          <a:bodyPr/>
          <a:lstStyle/>
          <a:p>
            <a:pPr algn="ctr"/>
            <a:r>
              <a:rPr lang="en-US" dirty="0" err="1" smtClean="0"/>
              <a:t>Teoria</a:t>
            </a:r>
            <a:r>
              <a:rPr lang="en-US" dirty="0" smtClean="0"/>
              <a:t> </a:t>
            </a:r>
            <a:r>
              <a:rPr lang="en-US" dirty="0" err="1" smtClean="0"/>
              <a:t>Administrativa</a:t>
            </a:r>
            <a:endParaRPr lang="en-US" sz="3600" dirty="0" smtClean="0">
              <a:latin typeface="Calibri" pitchFamily="34" charset="0"/>
            </a:endParaRPr>
          </a:p>
        </p:txBody>
      </p:sp>
      <p:sp>
        <p:nvSpPr>
          <p:cNvPr id="4" name="Slide Number Placeholder 3"/>
          <p:cNvSpPr>
            <a:spLocks noGrp="1"/>
          </p:cNvSpPr>
          <p:nvPr>
            <p:ph type="sldNum" sz="quarter" idx="12"/>
          </p:nvPr>
        </p:nvSpPr>
        <p:spPr>
          <a:xfrm>
            <a:off x="8153400" y="6248400"/>
            <a:ext cx="685800" cy="452117"/>
          </a:xfrm>
        </p:spPr>
        <p:txBody>
          <a:bodyPr>
            <a:normAutofit/>
          </a:bodyPr>
          <a:lstStyle/>
          <a:p>
            <a:r>
              <a:rPr lang="en-US" dirty="0"/>
              <a:t>1a </a:t>
            </a:r>
            <a:r>
              <a:rPr lang="en-US" dirty="0" smtClean="0"/>
              <a:t>- </a:t>
            </a:r>
            <a:fld id="{8B37D5FE-740C-46F5-801A-FA5477D9711F}" type="slidenum">
              <a:rPr lang="en-US" smtClean="0"/>
              <a:pPr/>
              <a:t>11</a:t>
            </a:fld>
            <a:endParaRPr lang="en-US" dirty="0"/>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228600" y="1348582"/>
            <a:ext cx="8610600" cy="4800600"/>
          </a:xfrm>
          <a:prstGeom prst="rect">
            <a:avLst/>
          </a:prstGeom>
          <a:noFill/>
          <a:ln w="9525">
            <a:noFill/>
            <a:miter lim="800000"/>
            <a:headEnd/>
            <a:tailEnd/>
          </a:ln>
        </p:spPr>
        <p:txBody>
          <a:bodyPr/>
          <a:lstStyle/>
          <a:p>
            <a:pPr algn="just" eaLnBrk="0" hangingPunct="0">
              <a:spcBef>
                <a:spcPts val="0"/>
              </a:spcBef>
            </a:pPr>
            <a:r>
              <a:rPr lang="pt-PT" sz="2400" b="1" dirty="0" smtClean="0"/>
              <a:t>Teoria administrativa - </a:t>
            </a:r>
            <a:r>
              <a:rPr lang="pt-PT" sz="2400" dirty="0" smtClean="0"/>
              <a:t>Abordagem que se focaliza em identificar as boas práticas de gestão.</a:t>
            </a:r>
          </a:p>
          <a:p>
            <a:pPr indent="-342900" algn="just" eaLnBrk="0" hangingPunct="0">
              <a:spcBef>
                <a:spcPts val="0"/>
              </a:spcBef>
              <a:buFont typeface="Arial" charset="0"/>
              <a:buChar char="•"/>
            </a:pPr>
            <a:endParaRPr lang="pt-PT" sz="2000" dirty="0" smtClean="0"/>
          </a:p>
          <a:p>
            <a:pPr indent="-342900" algn="just" eaLnBrk="0" hangingPunct="0">
              <a:spcBef>
                <a:spcPts val="0"/>
              </a:spcBef>
              <a:buFont typeface="Arial" panose="020B0604020202020204" pitchFamily="34" charset="0"/>
              <a:buChar char="•"/>
            </a:pPr>
            <a:r>
              <a:rPr lang="pt-PT" sz="2000" b="1" dirty="0" err="1" smtClean="0"/>
              <a:t>Fayol</a:t>
            </a:r>
            <a:endParaRPr lang="pt-PT" sz="2000" b="1" dirty="0" smtClean="0"/>
          </a:p>
          <a:p>
            <a:pPr algn="just" eaLnBrk="0" hangingPunct="0">
              <a:spcBef>
                <a:spcPts val="0"/>
              </a:spcBef>
            </a:pPr>
            <a:r>
              <a:rPr lang="pt-PT" sz="2000" dirty="0" smtClean="0"/>
              <a:t>	 - Focaliza-se nas atividades dos gestores</a:t>
            </a:r>
          </a:p>
          <a:p>
            <a:pPr algn="just" eaLnBrk="0" hangingPunct="0">
              <a:spcBef>
                <a:spcPts val="0"/>
              </a:spcBef>
            </a:pPr>
            <a:r>
              <a:rPr lang="pt-PT" sz="2000" dirty="0" smtClean="0"/>
              <a:t>	 - Identifica 14 princípios de gestão</a:t>
            </a:r>
          </a:p>
          <a:p>
            <a:pPr indent="-342900" algn="just" eaLnBrk="0" hangingPunct="0">
              <a:spcBef>
                <a:spcPts val="0"/>
              </a:spcBef>
              <a:buFont typeface="Arial" charset="0"/>
              <a:buChar char="•"/>
            </a:pPr>
            <a:endParaRPr lang="pt-PT" sz="2000" dirty="0" smtClean="0"/>
          </a:p>
          <a:p>
            <a:pPr indent="-342900" eaLnBrk="0" hangingPunct="0">
              <a:spcBef>
                <a:spcPts val="0"/>
              </a:spcBef>
              <a:buFont typeface="Arial" charset="0"/>
              <a:buChar char="•"/>
            </a:pPr>
            <a:r>
              <a:rPr lang="pt-PT" sz="2000" b="1" dirty="0" smtClean="0"/>
              <a:t>Weber</a:t>
            </a:r>
          </a:p>
          <a:p>
            <a:pPr marL="900113" indent="-900113" eaLnBrk="0" hangingPunct="0">
              <a:spcBef>
                <a:spcPts val="0"/>
              </a:spcBef>
              <a:tabLst>
                <a:tab pos="1082675" algn="l"/>
              </a:tabLst>
            </a:pPr>
            <a:r>
              <a:rPr lang="pt-PT" sz="2000" dirty="0"/>
              <a:t>	</a:t>
            </a:r>
            <a:r>
              <a:rPr lang="pt-PT" sz="2000" dirty="0" smtClean="0"/>
              <a:t>- Desenvolve a teoria das estruturas de autoridade e das 	relações de autoridade.</a:t>
            </a:r>
          </a:p>
          <a:p>
            <a:pPr algn="just" eaLnBrk="0" hangingPunct="0">
              <a:spcBef>
                <a:spcPts val="0"/>
              </a:spcBef>
            </a:pPr>
            <a:r>
              <a:rPr lang="pt-PT" sz="2000" dirty="0" smtClean="0"/>
              <a:t>	- Descreve a organização ideal como uma burocracia.</a:t>
            </a:r>
          </a:p>
          <a:p>
            <a:pPr eaLnBrk="0" hangingPunct="0">
              <a:spcBef>
                <a:spcPct val="20000"/>
              </a:spcBef>
            </a:pPr>
            <a:endParaRPr lang="en-US" sz="2000" dirty="0" smtClean="0"/>
          </a:p>
          <a:p>
            <a:pPr eaLnBrk="0" hangingPunct="0">
              <a:spcBef>
                <a:spcPct val="20000"/>
              </a:spcBef>
            </a:pPr>
            <a:r>
              <a:rPr lang="en-US" sz="2400" dirty="0" smtClean="0"/>
              <a:t>	</a:t>
            </a:r>
          </a:p>
          <a:p>
            <a:pPr eaLnBrk="0" hangingPunct="0">
              <a:spcBef>
                <a:spcPct val="20000"/>
              </a:spcBef>
            </a:pPr>
            <a:endParaRPr lang="en-US" sz="3200" dirty="0"/>
          </a:p>
          <a:p>
            <a:pPr eaLnBrk="0" hangingPunct="0">
              <a:spcBef>
                <a:spcPct val="20000"/>
              </a:spcBef>
            </a:pP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pPr algn="ctr"/>
            <a:r>
              <a:rPr lang="en-US" sz="3600" dirty="0" smtClean="0"/>
              <a:t>Henri </a:t>
            </a:r>
            <a:r>
              <a:rPr lang="en-US" sz="3600" dirty="0" err="1" smtClean="0"/>
              <a:t>Fayol</a:t>
            </a:r>
            <a:endParaRPr lang="en-US" sz="3600" dirty="0" smtClean="0">
              <a:latin typeface="Calibri" pitchFamily="34" charset="0"/>
            </a:endParaRPr>
          </a:p>
        </p:txBody>
      </p:sp>
      <p:pic>
        <p:nvPicPr>
          <p:cNvPr id="48131" name="Picture 2"/>
          <p:cNvPicPr>
            <a:picLocks noChangeAspect="1" noChangeArrowheads="1"/>
          </p:cNvPicPr>
          <p:nvPr/>
        </p:nvPicPr>
        <p:blipFill>
          <a:blip r:embed="rId3" cstate="print"/>
          <a:srcRect/>
          <a:stretch>
            <a:fillRect/>
          </a:stretch>
        </p:blipFill>
        <p:spPr bwMode="auto">
          <a:xfrm>
            <a:off x="6248400" y="1600200"/>
            <a:ext cx="2571750" cy="3338513"/>
          </a:xfrm>
          <a:prstGeom prst="rect">
            <a:avLst/>
          </a:prstGeom>
          <a:noFill/>
          <a:ln w="9525">
            <a:noFill/>
            <a:miter lim="800000"/>
            <a:headEnd/>
            <a:tailEnd/>
          </a:ln>
        </p:spPr>
      </p:pic>
      <p:sp>
        <p:nvSpPr>
          <p:cNvPr id="5" name="Slide Number Placeholder 4"/>
          <p:cNvSpPr>
            <a:spLocks noGrp="1"/>
          </p:cNvSpPr>
          <p:nvPr>
            <p:ph type="sldNum" sz="quarter" idx="12"/>
          </p:nvPr>
        </p:nvSpPr>
        <p:spPr>
          <a:xfrm>
            <a:off x="8229600" y="6416675"/>
            <a:ext cx="685800" cy="365125"/>
          </a:xfrm>
        </p:spPr>
        <p:txBody>
          <a:bodyPr>
            <a:normAutofit/>
          </a:bodyPr>
          <a:lstStyle/>
          <a:p>
            <a:r>
              <a:rPr lang="en-US" dirty="0"/>
              <a:t>1a </a:t>
            </a:r>
            <a:r>
              <a:rPr lang="en-US" dirty="0" smtClean="0"/>
              <a:t>- </a:t>
            </a:r>
            <a:fld id="{8B37D5FE-740C-46F5-801A-FA5477D9711F}"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Rectangle 3"/>
          <p:cNvSpPr txBox="1">
            <a:spLocks/>
          </p:cNvSpPr>
          <p:nvPr/>
        </p:nvSpPr>
        <p:spPr bwMode="auto">
          <a:xfrm>
            <a:off x="447821" y="1905000"/>
            <a:ext cx="5486400" cy="2514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Princípios de gestão </a:t>
            </a:r>
          </a:p>
          <a:p>
            <a:pPr marL="342900" indent="-342900" algn="just" eaLnBrk="0" hangingPunct="0">
              <a:spcBef>
                <a:spcPct val="20000"/>
              </a:spcBef>
              <a:buFont typeface="Arial" charset="0"/>
              <a:buChar char="•"/>
            </a:pPr>
            <a:endParaRPr lang="pt-PT" sz="800" b="1" dirty="0" smtClean="0"/>
          </a:p>
          <a:p>
            <a:pPr marL="365125" algn="just" eaLnBrk="0" hangingPunct="0">
              <a:spcBef>
                <a:spcPct val="20000"/>
              </a:spcBef>
            </a:pPr>
            <a:r>
              <a:rPr lang="pt-PT" sz="2400" dirty="0" smtClean="0"/>
              <a:t>Regras fundamentais da gestão, que poderiam ser aplicadas em todas as organizações e ensinadas nas escolas.</a:t>
            </a:r>
            <a:endParaRPr lang="pt-PT"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t>14 princípios de </a:t>
            </a:r>
            <a:r>
              <a:rPr lang="pt-PT" dirty="0" err="1" smtClean="0"/>
              <a:t>fayol</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smtClean="0"/>
              <a:t>1  </a:t>
            </a:r>
            <a:fld id="{8B37D5FE-740C-46F5-801A-FA5477D9711F}" type="slidenum">
              <a:rPr lang="en-US" smtClean="0"/>
              <a:pPr/>
              <a:t>13</a:t>
            </a:fld>
            <a:endParaRPr lang="en-US" dirty="0"/>
          </a:p>
        </p:txBody>
      </p:sp>
      <p:sp>
        <p:nvSpPr>
          <p:cNvPr id="7" name="Rectangle 3"/>
          <p:cNvSpPr txBox="1">
            <a:spLocks noChangeArrowheads="1"/>
          </p:cNvSpPr>
          <p:nvPr/>
        </p:nvSpPr>
        <p:spPr bwMode="auto">
          <a:xfrm>
            <a:off x="1066800" y="1752600"/>
            <a:ext cx="373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Arial" charset="0"/>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Arial" charset="0"/>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Arial" charset="0"/>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Arial" charset="0"/>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Arial"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3400" indent="-533400" algn="l">
              <a:buFontTx/>
              <a:buAutoNum type="arabicPeriod"/>
            </a:pPr>
            <a:r>
              <a:rPr lang="pt-PT" sz="2400" dirty="0" smtClean="0">
                <a:solidFill>
                  <a:schemeClr val="tx1"/>
                </a:solidFill>
              </a:rPr>
              <a:t>Divisão do trabalho</a:t>
            </a:r>
          </a:p>
          <a:p>
            <a:pPr marL="533400" indent="-533400" algn="l">
              <a:buFontTx/>
              <a:buAutoNum type="arabicPeriod"/>
            </a:pPr>
            <a:r>
              <a:rPr lang="pt-PT" sz="2400" dirty="0" smtClean="0">
                <a:solidFill>
                  <a:schemeClr val="tx1"/>
                </a:solidFill>
              </a:rPr>
              <a:t>Autoridade</a:t>
            </a:r>
          </a:p>
          <a:p>
            <a:pPr marL="533400" indent="-533400" algn="l">
              <a:buFontTx/>
              <a:buAutoNum type="arabicPeriod"/>
            </a:pPr>
            <a:r>
              <a:rPr lang="pt-PT" sz="2400" dirty="0" smtClean="0">
                <a:solidFill>
                  <a:schemeClr val="tx1"/>
                </a:solidFill>
              </a:rPr>
              <a:t>Disciplina</a:t>
            </a:r>
          </a:p>
          <a:p>
            <a:pPr marL="533400" indent="-533400" algn="l">
              <a:buFontTx/>
              <a:buAutoNum type="arabicPeriod"/>
            </a:pPr>
            <a:r>
              <a:rPr lang="pt-PT" sz="2400" dirty="0" smtClean="0">
                <a:solidFill>
                  <a:schemeClr val="tx1"/>
                </a:solidFill>
              </a:rPr>
              <a:t>Unidade de Comando</a:t>
            </a:r>
          </a:p>
          <a:p>
            <a:pPr marL="533400" indent="-533400" algn="l">
              <a:buFontTx/>
              <a:buAutoNum type="arabicPeriod"/>
            </a:pPr>
            <a:r>
              <a:rPr lang="pt-PT" sz="2400" dirty="0" smtClean="0">
                <a:solidFill>
                  <a:schemeClr val="tx1"/>
                </a:solidFill>
              </a:rPr>
              <a:t>Unidade de Direção</a:t>
            </a:r>
          </a:p>
          <a:p>
            <a:pPr marL="533400" indent="-533400" algn="l">
              <a:buFontTx/>
              <a:buAutoNum type="arabicPeriod" startAt="6"/>
            </a:pPr>
            <a:r>
              <a:rPr lang="pt-PT" sz="2400" dirty="0" smtClean="0">
                <a:solidFill>
                  <a:schemeClr val="tx1"/>
                </a:solidFill>
              </a:rPr>
              <a:t>Subordinação dos interesses individuais aos interesses gerais</a:t>
            </a:r>
          </a:p>
          <a:p>
            <a:pPr marL="533400" indent="-533400" algn="l">
              <a:buFontTx/>
              <a:buAutoNum type="arabicPeriod" startAt="6"/>
            </a:pPr>
            <a:r>
              <a:rPr lang="pt-PT" sz="2400" dirty="0" smtClean="0">
                <a:solidFill>
                  <a:schemeClr val="tx1"/>
                </a:solidFill>
              </a:rPr>
              <a:t>Remuneração (justa)</a:t>
            </a:r>
            <a:endParaRPr lang="pt-PT" sz="2400" dirty="0">
              <a:solidFill>
                <a:schemeClr val="tx1"/>
              </a:solidFill>
            </a:endParaRPr>
          </a:p>
        </p:txBody>
      </p:sp>
      <p:sp>
        <p:nvSpPr>
          <p:cNvPr id="8" name="Rectangle 4"/>
          <p:cNvSpPr txBox="1">
            <a:spLocks noChangeArrowheads="1"/>
          </p:cNvSpPr>
          <p:nvPr/>
        </p:nvSpPr>
        <p:spPr>
          <a:xfrm>
            <a:off x="4953000" y="1752600"/>
            <a:ext cx="3733800" cy="4114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a:buFontTx/>
              <a:buAutoNum type="arabicPeriod" startAt="8"/>
            </a:pPr>
            <a:r>
              <a:rPr lang="pt-PT" sz="2400" dirty="0" smtClean="0"/>
              <a:t>Centralização das decisões</a:t>
            </a:r>
          </a:p>
          <a:p>
            <a:pPr marL="533400" indent="-533400">
              <a:buFontTx/>
              <a:buAutoNum type="arabicPeriod" startAt="8"/>
            </a:pPr>
            <a:r>
              <a:rPr lang="pt-PT" sz="2400" dirty="0" smtClean="0"/>
              <a:t>Linha de comando (Cadeia escalar)</a:t>
            </a:r>
          </a:p>
          <a:p>
            <a:pPr marL="533400" indent="-533400">
              <a:buFontTx/>
              <a:buAutoNum type="arabicPeriod" startAt="8"/>
            </a:pPr>
            <a:r>
              <a:rPr lang="pt-PT" sz="2400" dirty="0" smtClean="0"/>
              <a:t>Ordem</a:t>
            </a:r>
          </a:p>
          <a:p>
            <a:pPr marL="533400" indent="-533400">
              <a:buFontTx/>
              <a:buAutoNum type="arabicPeriod" startAt="8"/>
            </a:pPr>
            <a:r>
              <a:rPr lang="pt-PT" sz="2400" dirty="0" smtClean="0"/>
              <a:t>Equidade (Justiça)</a:t>
            </a:r>
          </a:p>
          <a:p>
            <a:pPr marL="533400" indent="-533400">
              <a:buFontTx/>
              <a:buAutoNum type="arabicPeriod" startAt="8"/>
            </a:pPr>
            <a:r>
              <a:rPr lang="pt-PT" sz="2400" dirty="0" smtClean="0"/>
              <a:t>Estabilidade do pessoal</a:t>
            </a:r>
          </a:p>
          <a:p>
            <a:pPr marL="533400" indent="-533400">
              <a:buFontTx/>
              <a:buAutoNum type="arabicPeriod" startAt="8"/>
            </a:pPr>
            <a:r>
              <a:rPr lang="pt-PT" sz="2400" dirty="0" smtClean="0"/>
              <a:t>Iniciativa</a:t>
            </a:r>
          </a:p>
          <a:p>
            <a:pPr marL="533400" indent="-533400">
              <a:buFontTx/>
              <a:buAutoNum type="arabicPeriod" startAt="8"/>
            </a:pPr>
            <a:r>
              <a:rPr lang="pt-PT" sz="2400" dirty="0" smtClean="0"/>
              <a:t>Espírito de equipa</a:t>
            </a:r>
          </a:p>
          <a:p>
            <a:pPr marL="533400" indent="-533400"/>
            <a:endParaRPr lang="pt-PT" sz="2800" dirty="0"/>
          </a:p>
        </p:txBody>
      </p:sp>
    </p:spTree>
    <p:extLst>
      <p:ext uri="{BB962C8B-B14F-4D97-AF65-F5344CB8AC3E}">
        <p14:creationId xmlns:p14="http://schemas.microsoft.com/office/powerpoint/2010/main" val="1244180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normAutofit fontScale="90000"/>
          </a:bodyPr>
          <a:lstStyle/>
          <a:p>
            <a:pPr algn="ctr"/>
            <a:r>
              <a:rPr lang="en-US" dirty="0" err="1" smtClean="0"/>
              <a:t>Figura</a:t>
            </a:r>
            <a:r>
              <a:rPr lang="en-US" sz="3600" dirty="0" smtClean="0"/>
              <a:t> hG-3 </a:t>
            </a:r>
            <a:br>
              <a:rPr lang="en-US" sz="3600" dirty="0" smtClean="0"/>
            </a:br>
            <a:r>
              <a:rPr lang="en-US" sz="3600" dirty="0" smtClean="0"/>
              <a:t>14 </a:t>
            </a:r>
            <a:r>
              <a:rPr lang="en-US" sz="3600" dirty="0" err="1" smtClean="0"/>
              <a:t>Princípios</a:t>
            </a:r>
            <a:r>
              <a:rPr lang="en-US" sz="3600" dirty="0" smtClean="0"/>
              <a:t> de Fayol</a:t>
            </a:r>
            <a:endParaRPr lang="en-US" sz="3600" dirty="0" smtClean="0">
              <a:latin typeface="Calibri" pitchFamily="34" charset="0"/>
            </a:endParaRPr>
          </a:p>
        </p:txBody>
      </p:sp>
      <p:sp>
        <p:nvSpPr>
          <p:cNvPr id="4" name="Slide Number Placeholder 3"/>
          <p:cNvSpPr>
            <a:spLocks noGrp="1"/>
          </p:cNvSpPr>
          <p:nvPr>
            <p:ph type="sldNum" sz="quarter" idx="12"/>
          </p:nvPr>
        </p:nvSpPr>
        <p:spPr>
          <a:xfrm>
            <a:off x="8229600" y="6416675"/>
            <a:ext cx="685800" cy="288925"/>
          </a:xfrm>
        </p:spPr>
        <p:txBody>
          <a:bodyPr>
            <a:normAutofit/>
          </a:bodyPr>
          <a:lstStyle/>
          <a:p>
            <a:r>
              <a:rPr lang="en-US" dirty="0"/>
              <a:t>1a </a:t>
            </a:r>
            <a:r>
              <a:rPr lang="en-US" dirty="0" smtClean="0"/>
              <a:t>- </a:t>
            </a:r>
            <a:fld id="{8B37D5FE-740C-46F5-801A-FA5477D9711F}" type="slidenum">
              <a:rPr lang="en-US" smtClean="0"/>
              <a:pPr/>
              <a:t>14</a:t>
            </a:fld>
            <a:endParaRPr lang="en-US" dirty="0"/>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pic>
        <p:nvPicPr>
          <p:cNvPr id="2" name="Picture 1"/>
          <p:cNvPicPr>
            <a:picLocks noChangeAspect="1"/>
          </p:cNvPicPr>
          <p:nvPr/>
        </p:nvPicPr>
        <p:blipFill>
          <a:blip r:embed="rId3"/>
          <a:stretch>
            <a:fillRect/>
          </a:stretch>
        </p:blipFill>
        <p:spPr>
          <a:xfrm>
            <a:off x="381000" y="1524000"/>
            <a:ext cx="8458200" cy="3733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457200" y="304800"/>
            <a:ext cx="8458200" cy="1143000"/>
          </a:xfrm>
        </p:spPr>
        <p:txBody>
          <a:bodyPr>
            <a:noAutofit/>
          </a:bodyPr>
          <a:lstStyle/>
          <a:p>
            <a:pPr algn="ctr"/>
            <a:r>
              <a:rPr lang="en-US" sz="2800" dirty="0" err="1" smtClean="0"/>
              <a:t>Figura</a:t>
            </a:r>
            <a:r>
              <a:rPr lang="en-US" sz="2800" dirty="0" smtClean="0"/>
              <a:t> HG-3</a:t>
            </a:r>
            <a:br>
              <a:rPr lang="en-US" sz="2800" dirty="0" smtClean="0"/>
            </a:br>
            <a:r>
              <a:rPr lang="en-US" sz="2800" dirty="0" smtClean="0"/>
              <a:t>14 </a:t>
            </a:r>
            <a:r>
              <a:rPr lang="en-US" sz="2800" dirty="0" err="1" smtClean="0"/>
              <a:t>PrincÍpios</a:t>
            </a:r>
            <a:r>
              <a:rPr lang="en-US" sz="2800" dirty="0" smtClean="0"/>
              <a:t> de Fayol (cont.)</a:t>
            </a:r>
            <a:endParaRPr lang="en-US" sz="2800" dirty="0" smtClean="0">
              <a:latin typeface="Calibri" pitchFamily="34" charset="0"/>
            </a:endParaRPr>
          </a:p>
        </p:txBody>
      </p:sp>
      <p:pic>
        <p:nvPicPr>
          <p:cNvPr id="52226" name="Picture 3"/>
          <p:cNvPicPr>
            <a:picLocks noChangeAspect="1" noChangeArrowheads="1"/>
          </p:cNvPicPr>
          <p:nvPr/>
        </p:nvPicPr>
        <p:blipFill>
          <a:blip r:embed="rId3" cstate="print"/>
          <a:srcRect/>
          <a:stretch>
            <a:fillRect/>
          </a:stretch>
        </p:blipFill>
        <p:spPr bwMode="auto">
          <a:xfrm>
            <a:off x="647700" y="1785938"/>
            <a:ext cx="7848600" cy="32861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dirty="0" smtClean="0"/>
              <a:t>1a - </a:t>
            </a:r>
            <a:fld id="{8B37D5FE-740C-46F5-801A-FA5477D9711F}" type="slidenum">
              <a:rPr lang="en-US" smtClean="0"/>
              <a:pPr/>
              <a:t>15</a:t>
            </a:fld>
            <a:endParaRPr lang="en-US" dirty="0"/>
          </a:p>
        </p:txBody>
      </p:sp>
      <p:sp>
        <p:nvSpPr>
          <p:cNvPr id="5" name="Footer Placeholder 4"/>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a:xfrm>
            <a:off x="533400" y="274638"/>
            <a:ext cx="8153400" cy="1143000"/>
          </a:xfrm>
        </p:spPr>
        <p:txBody>
          <a:bodyPr>
            <a:normAutofit/>
          </a:bodyPr>
          <a:lstStyle/>
          <a:p>
            <a:pPr algn="ctr"/>
            <a:r>
              <a:rPr lang="en-US" sz="3200" dirty="0" smtClean="0"/>
              <a:t>Max Weber</a:t>
            </a:r>
            <a:endParaRPr lang="en-US" sz="3200" dirty="0" smtClean="0">
              <a:latin typeface="Calibri" pitchFamily="34" charset="0"/>
            </a:endParaRPr>
          </a:p>
        </p:txBody>
      </p:sp>
      <p:pic>
        <p:nvPicPr>
          <p:cNvPr id="54275" name="Picture 2"/>
          <p:cNvPicPr>
            <a:picLocks noChangeAspect="1" noChangeArrowheads="1"/>
          </p:cNvPicPr>
          <p:nvPr/>
        </p:nvPicPr>
        <p:blipFill>
          <a:blip r:embed="rId3" cstate="print"/>
          <a:srcRect/>
          <a:stretch>
            <a:fillRect/>
          </a:stretch>
        </p:blipFill>
        <p:spPr bwMode="auto">
          <a:xfrm>
            <a:off x="6324600" y="1581149"/>
            <a:ext cx="2457450" cy="3224425"/>
          </a:xfrm>
          <a:prstGeom prst="rect">
            <a:avLst/>
          </a:prstGeom>
          <a:noFill/>
          <a:ln w="9525">
            <a:noFill/>
            <a:miter lim="800000"/>
            <a:headEnd/>
            <a:tailEnd/>
          </a:ln>
        </p:spPr>
      </p:pic>
      <p:sp>
        <p:nvSpPr>
          <p:cNvPr id="5" name="Slide Number Placeholder 4"/>
          <p:cNvSpPr>
            <a:spLocks noGrp="1"/>
          </p:cNvSpPr>
          <p:nvPr>
            <p:ph type="sldNum" sz="quarter" idx="12"/>
          </p:nvPr>
        </p:nvSpPr>
        <p:spPr>
          <a:xfrm>
            <a:off x="8153400" y="6248400"/>
            <a:ext cx="762000" cy="441325"/>
          </a:xfrm>
        </p:spPr>
        <p:txBody>
          <a:bodyPr>
            <a:normAutofit/>
          </a:bodyPr>
          <a:lstStyle/>
          <a:p>
            <a:r>
              <a:rPr lang="en-US" dirty="0"/>
              <a:t>1a </a:t>
            </a:r>
            <a:r>
              <a:rPr lang="en-US" dirty="0" smtClean="0"/>
              <a:t>- </a:t>
            </a:r>
            <a:fld id="{8B37D5FE-740C-46F5-801A-FA5477D9711F}" type="slidenum">
              <a:rPr lang="en-US" smtClean="0"/>
              <a:pPr/>
              <a:t>16</a:t>
            </a:fld>
            <a:endParaRPr lang="en-US" dirty="0"/>
          </a:p>
        </p:txBody>
      </p:sp>
      <p:sp>
        <p:nvSpPr>
          <p:cNvPr id="6" name="Footer Placeholder 5"/>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7" name="Rectangle 6"/>
          <p:cNvSpPr/>
          <p:nvPr/>
        </p:nvSpPr>
        <p:spPr>
          <a:xfrm>
            <a:off x="486508" y="1828800"/>
            <a:ext cx="5410200" cy="2492990"/>
          </a:xfrm>
          <a:prstGeom prst="rect">
            <a:avLst/>
          </a:prstGeom>
        </p:spPr>
        <p:txBody>
          <a:bodyPr wrap="square">
            <a:spAutoFit/>
          </a:bodyPr>
          <a:lstStyle/>
          <a:p>
            <a:pPr marL="457200" indent="-457200">
              <a:buFont typeface="Arial" pitchFamily="34" charset="0"/>
              <a:buChar char="•"/>
              <a:defRPr/>
            </a:pPr>
            <a:r>
              <a:rPr lang="pt-PT" sz="2800" b="1" dirty="0" smtClean="0">
                <a:latin typeface="Arial" pitchFamily="34" charset="0"/>
                <a:cs typeface="Arial" pitchFamily="34" charset="0"/>
              </a:rPr>
              <a:t>Burocracia</a:t>
            </a:r>
          </a:p>
          <a:p>
            <a:pPr marL="457200" indent="-457200">
              <a:buFont typeface="Arial" pitchFamily="34" charset="0"/>
              <a:buChar char="•"/>
              <a:defRPr/>
            </a:pPr>
            <a:endParaRPr lang="pt-PT" sz="800" b="1" dirty="0" smtClean="0">
              <a:latin typeface="Arial" pitchFamily="34" charset="0"/>
              <a:cs typeface="Arial" pitchFamily="34" charset="0"/>
            </a:endParaRPr>
          </a:p>
          <a:p>
            <a:pPr marL="450850" algn="just">
              <a:defRPr/>
            </a:pPr>
            <a:r>
              <a:rPr lang="pt-PT" sz="2400" dirty="0">
                <a:latin typeface="Arial" pitchFamily="34" charset="0"/>
                <a:cs typeface="Arial" pitchFamily="34" charset="0"/>
              </a:rPr>
              <a:t>F</a:t>
            </a:r>
            <a:r>
              <a:rPr lang="pt-PT" sz="2400" dirty="0" smtClean="0">
                <a:latin typeface="Arial" pitchFamily="34" charset="0"/>
                <a:cs typeface="Arial" pitchFamily="34" charset="0"/>
              </a:rPr>
              <a:t>orma de organização caracterizada pela divisão do trabalho, hierarquia bem definida, regras e procedimentos detalhados e relações impessoais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685800" y="116056"/>
            <a:ext cx="7772400" cy="1143000"/>
          </a:xfrm>
        </p:spPr>
        <p:txBody>
          <a:bodyPr>
            <a:normAutofit/>
          </a:bodyPr>
          <a:lstStyle/>
          <a:p>
            <a:pPr algn="ctr"/>
            <a:r>
              <a:rPr lang="en-US" sz="2800" dirty="0" err="1" smtClean="0"/>
              <a:t>Figura</a:t>
            </a:r>
            <a:r>
              <a:rPr lang="en-US" sz="2800" dirty="0" smtClean="0"/>
              <a:t> HG-4</a:t>
            </a:r>
            <a:br>
              <a:rPr lang="en-US" sz="2800" dirty="0" smtClean="0"/>
            </a:br>
            <a:r>
              <a:rPr lang="en-US" sz="2800" dirty="0" err="1" smtClean="0"/>
              <a:t>CaraterÍsticAs</a:t>
            </a:r>
            <a:r>
              <a:rPr lang="en-US" sz="2800" dirty="0" smtClean="0"/>
              <a:t> </a:t>
            </a:r>
            <a:r>
              <a:rPr lang="en-US" sz="2800" dirty="0" smtClean="0"/>
              <a:t>da </a:t>
            </a:r>
            <a:r>
              <a:rPr lang="en-US" sz="2800" dirty="0" err="1" smtClean="0"/>
              <a:t>burocracia</a:t>
            </a:r>
            <a:r>
              <a:rPr lang="en-US" sz="2800" dirty="0" smtClean="0"/>
              <a:t> de weber</a:t>
            </a:r>
            <a:endParaRPr lang="en-US" sz="2800" dirty="0" smtClean="0">
              <a:latin typeface="Calibri" pitchFamily="34" charset="0"/>
            </a:endParaRPr>
          </a:p>
        </p:txBody>
      </p:sp>
      <p:sp>
        <p:nvSpPr>
          <p:cNvPr id="4" name="Slide Number Placeholder 3"/>
          <p:cNvSpPr>
            <a:spLocks noGrp="1"/>
          </p:cNvSpPr>
          <p:nvPr>
            <p:ph type="sldNum" sz="quarter" idx="12"/>
          </p:nvPr>
        </p:nvSpPr>
        <p:spPr>
          <a:xfrm>
            <a:off x="8305800" y="6400801"/>
            <a:ext cx="609600" cy="381000"/>
          </a:xfrm>
        </p:spPr>
        <p:txBody>
          <a:bodyPr>
            <a:normAutofit/>
          </a:bodyPr>
          <a:lstStyle/>
          <a:p>
            <a:r>
              <a:rPr lang="en-US" dirty="0"/>
              <a:t>1a </a:t>
            </a:r>
            <a:r>
              <a:rPr lang="en-US" dirty="0" smtClean="0"/>
              <a:t>- </a:t>
            </a:r>
            <a:fld id="{8B37D5FE-740C-46F5-801A-FA5477D9711F}" type="slidenum">
              <a:rPr lang="en-US" smtClean="0"/>
              <a:pPr/>
              <a:t>17</a:t>
            </a:fld>
            <a:endParaRPr lang="en-US" dirty="0"/>
          </a:p>
        </p:txBody>
      </p:sp>
      <p:sp>
        <p:nvSpPr>
          <p:cNvPr id="5" name="Footer Placeholder 4"/>
          <p:cNvSpPr>
            <a:spLocks noGrp="1"/>
          </p:cNvSpPr>
          <p:nvPr>
            <p:ph type="ftr" sz="quarter" idx="11"/>
          </p:nvPr>
        </p:nvSpPr>
        <p:spPr>
          <a:xfrm>
            <a:off x="228600" y="6416675"/>
            <a:ext cx="3276600" cy="365125"/>
          </a:xfrm>
        </p:spPr>
        <p:txBody>
          <a:bodyPr/>
          <a:lstStyle/>
          <a:p>
            <a:r>
              <a:rPr lang="en-US" dirty="0" smtClean="0"/>
              <a:t>Copyright © 2016 Pearson Education, Inc.</a:t>
            </a:r>
            <a:endParaRPr lang="en-US" dirty="0"/>
          </a:p>
        </p:txBody>
      </p:sp>
      <p:pic>
        <p:nvPicPr>
          <p:cNvPr id="2" name="Picture 1"/>
          <p:cNvPicPr>
            <a:picLocks noChangeAspect="1"/>
          </p:cNvPicPr>
          <p:nvPr/>
        </p:nvPicPr>
        <p:blipFill>
          <a:blip r:embed="rId3"/>
          <a:stretch>
            <a:fillRect/>
          </a:stretch>
        </p:blipFill>
        <p:spPr>
          <a:xfrm>
            <a:off x="200026" y="1371600"/>
            <a:ext cx="8977009" cy="3886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pPr algn="ctr"/>
            <a:r>
              <a:rPr lang="en-US" dirty="0" err="1" smtClean="0"/>
              <a:t>Abordagem</a:t>
            </a:r>
            <a:r>
              <a:rPr lang="en-US" dirty="0" smtClean="0"/>
              <a:t> </a:t>
            </a:r>
            <a:r>
              <a:rPr lang="en-US" dirty="0" err="1" smtClean="0"/>
              <a:t>comportamental</a:t>
            </a:r>
            <a:endParaRPr lang="en-US" sz="3600" dirty="0" smtClean="0">
              <a:latin typeface="Calibri" pitchFamily="34" charset="0"/>
            </a:endParaRPr>
          </a:p>
        </p:txBody>
      </p:sp>
      <p:sp>
        <p:nvSpPr>
          <p:cNvPr id="4" name="Slide Number Placeholder 3"/>
          <p:cNvSpPr>
            <a:spLocks noGrp="1"/>
          </p:cNvSpPr>
          <p:nvPr>
            <p:ph type="sldNum" sz="quarter" idx="12"/>
          </p:nvPr>
        </p:nvSpPr>
        <p:spPr>
          <a:xfrm>
            <a:off x="8229600" y="6477000"/>
            <a:ext cx="685800" cy="304800"/>
          </a:xfrm>
        </p:spPr>
        <p:txBody>
          <a:bodyPr>
            <a:normAutofit/>
          </a:bodyPr>
          <a:lstStyle/>
          <a:p>
            <a:r>
              <a:rPr lang="en-US" dirty="0"/>
              <a:t>1a </a:t>
            </a:r>
            <a:r>
              <a:rPr lang="en-US" dirty="0" smtClean="0"/>
              <a:t>- </a:t>
            </a:r>
            <a:fld id="{8B37D5FE-740C-46F5-801A-FA5477D9711F}" type="slidenum">
              <a:rPr lang="en-US" smtClean="0"/>
              <a:pPr/>
              <a:t>18</a:t>
            </a:fld>
            <a:endParaRPr lang="en-US" dirty="0"/>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457200" y="17526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Abordagem comportamental - </a:t>
            </a:r>
            <a:r>
              <a:rPr lang="pt-PT" sz="2400" dirty="0"/>
              <a:t>D</a:t>
            </a:r>
            <a:r>
              <a:rPr lang="pt-PT" sz="2400" dirty="0" smtClean="0"/>
              <a:t>ecorre de críticas à visão mecanicista do ser humano, das abordagens anteriores. Reconhece as pessoas como o recurso mais importante das organizações.</a:t>
            </a:r>
          </a:p>
          <a:p>
            <a:pPr marL="342900" indent="-342900" algn="just" eaLnBrk="0" hangingPunct="0">
              <a:spcBef>
                <a:spcPct val="20000"/>
              </a:spcBef>
              <a:buFont typeface="Arial" charset="0"/>
              <a:buChar char="•"/>
            </a:pPr>
            <a:endParaRPr lang="pt-PT" sz="800" b="1" dirty="0"/>
          </a:p>
          <a:p>
            <a:pPr marL="342900" indent="-342900" algn="just" eaLnBrk="0" hangingPunct="0">
              <a:spcBef>
                <a:spcPct val="20000"/>
              </a:spcBef>
              <a:buFont typeface="Arial" charset="0"/>
              <a:buChar char="•"/>
            </a:pPr>
            <a:r>
              <a:rPr lang="pt-PT" sz="2400" b="1" dirty="0" smtClean="0"/>
              <a:t>Comportamento Organizacional (OB)  </a:t>
            </a:r>
            <a:r>
              <a:rPr lang="pt-PT" sz="2400" dirty="0" smtClean="0"/>
              <a:t>- Estudo das ações das pessoas em contexto organizacional / de trabalho.</a:t>
            </a:r>
          </a:p>
          <a:p>
            <a:pPr marL="342900" indent="-342900" eaLnBrk="0" hangingPunct="0">
              <a:spcBef>
                <a:spcPct val="20000"/>
              </a:spcBef>
              <a:buFont typeface="Arial" charset="0"/>
              <a:buChar char="•"/>
            </a:pPr>
            <a:endParaRPr lang="pt-PT" sz="2800" dirty="0" smtClean="0"/>
          </a:p>
          <a:p>
            <a:pPr marL="342900" indent="-342900" eaLnBrk="0" hangingPunct="0">
              <a:spcBef>
                <a:spcPct val="20000"/>
              </a:spcBef>
              <a:buFont typeface="Arial" charset="0"/>
              <a:buChar char="•"/>
            </a:pP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pPr algn="ctr"/>
            <a:r>
              <a:rPr lang="pt-PT" sz="3200" dirty="0" smtClean="0"/>
              <a:t>Abordagem Comportamental</a:t>
            </a:r>
            <a:endParaRPr lang="pt-PT" sz="3200" dirty="0" smtClean="0">
              <a:latin typeface="Calibri" pitchFamily="34" charset="0"/>
            </a:endParaRPr>
          </a:p>
        </p:txBody>
      </p:sp>
      <p:sp>
        <p:nvSpPr>
          <p:cNvPr id="58370" name="Rectangle 3"/>
          <p:cNvSpPr txBox="1">
            <a:spLocks/>
          </p:cNvSpPr>
          <p:nvPr/>
        </p:nvSpPr>
        <p:spPr bwMode="auto">
          <a:xfrm>
            <a:off x="457200" y="1828800"/>
            <a:ext cx="8229600" cy="4525963"/>
          </a:xfrm>
          <a:prstGeom prst="rect">
            <a:avLst/>
          </a:prstGeom>
          <a:noFill/>
          <a:ln w="9525">
            <a:noFill/>
            <a:miter lim="800000"/>
            <a:headEnd/>
            <a:tailEnd/>
          </a:ln>
        </p:spPr>
        <p:txBody>
          <a:bodyPr/>
          <a:lstStyle/>
          <a:p>
            <a:pPr marL="342900" indent="-342900" eaLnBrk="0" hangingPunct="0">
              <a:spcBef>
                <a:spcPts val="0"/>
              </a:spcBef>
              <a:buFont typeface="Arial" charset="0"/>
              <a:buChar char="•"/>
            </a:pPr>
            <a:r>
              <a:rPr lang="pt-PT" sz="2400" b="1" dirty="0" smtClean="0"/>
              <a:t>Percursores desta abordagem</a:t>
            </a:r>
            <a:r>
              <a:rPr lang="pt-PT" sz="2400" dirty="0" smtClean="0"/>
              <a:t> (</a:t>
            </a:r>
            <a:r>
              <a:rPr lang="pt-PT" sz="2400" i="1" dirty="0" smtClean="0"/>
              <a:t>i.e. </a:t>
            </a:r>
            <a:r>
              <a:rPr lang="pt-PT" sz="2400" dirty="0" smtClean="0"/>
              <a:t>OB)</a:t>
            </a:r>
          </a:p>
          <a:p>
            <a:pPr marL="742950" lvl="1" indent="-285750" eaLnBrk="0" hangingPunct="0">
              <a:spcBef>
                <a:spcPts val="0"/>
              </a:spcBef>
              <a:buFont typeface="Arial" charset="0"/>
              <a:buChar char="–"/>
            </a:pPr>
            <a:r>
              <a:rPr lang="pt-PT" sz="2400" dirty="0"/>
              <a:t>Robert Owen</a:t>
            </a:r>
          </a:p>
          <a:p>
            <a:pPr marL="742950" lvl="1" indent="-285750" eaLnBrk="0" hangingPunct="0">
              <a:spcBef>
                <a:spcPts val="0"/>
              </a:spcBef>
              <a:buFont typeface="Arial" charset="0"/>
              <a:buChar char="–"/>
            </a:pPr>
            <a:r>
              <a:rPr lang="pt-PT" sz="2400" dirty="0"/>
              <a:t>Hugo </a:t>
            </a:r>
            <a:r>
              <a:rPr lang="pt-PT" sz="2400" dirty="0" err="1"/>
              <a:t>Munsterberg</a:t>
            </a:r>
            <a:endParaRPr lang="pt-PT" sz="2400" dirty="0"/>
          </a:p>
          <a:p>
            <a:pPr marL="742950" lvl="1" indent="-285750" eaLnBrk="0" hangingPunct="0">
              <a:spcBef>
                <a:spcPts val="0"/>
              </a:spcBef>
              <a:buFont typeface="Arial" charset="0"/>
              <a:buChar char="–"/>
            </a:pPr>
            <a:r>
              <a:rPr lang="pt-PT" sz="2400" dirty="0"/>
              <a:t>Mary </a:t>
            </a:r>
            <a:r>
              <a:rPr lang="pt-PT" sz="2400" dirty="0" err="1"/>
              <a:t>Parker</a:t>
            </a:r>
            <a:r>
              <a:rPr lang="pt-PT" sz="2400" dirty="0"/>
              <a:t> </a:t>
            </a:r>
            <a:r>
              <a:rPr lang="pt-PT" sz="2400" dirty="0" err="1"/>
              <a:t>Follett</a:t>
            </a:r>
            <a:endParaRPr lang="pt-PT" sz="2400" dirty="0"/>
          </a:p>
          <a:p>
            <a:pPr marL="742950" lvl="1" indent="-285750" eaLnBrk="0" hangingPunct="0">
              <a:spcBef>
                <a:spcPts val="0"/>
              </a:spcBef>
              <a:buFont typeface="Arial" charset="0"/>
              <a:buChar char="–"/>
            </a:pPr>
            <a:r>
              <a:rPr lang="pt-PT" sz="2400" dirty="0" err="1"/>
              <a:t>Chester</a:t>
            </a:r>
            <a:r>
              <a:rPr lang="pt-PT" sz="2400" dirty="0"/>
              <a:t> </a:t>
            </a:r>
            <a:r>
              <a:rPr lang="pt-PT" sz="2400" dirty="0" err="1"/>
              <a:t>Barnard</a:t>
            </a:r>
            <a:endParaRPr lang="pt-PT" sz="2400" dirty="0"/>
          </a:p>
          <a:p>
            <a:pPr marL="342900" indent="-342900" eaLnBrk="0" hangingPunct="0">
              <a:spcBef>
                <a:spcPts val="0"/>
              </a:spcBef>
              <a:buFont typeface="Arial" charset="0"/>
              <a:buChar char="•"/>
            </a:pPr>
            <a:endParaRPr lang="pt-PT" sz="2800" dirty="0" smtClean="0"/>
          </a:p>
          <a:p>
            <a:pPr marL="342900" indent="-342900" eaLnBrk="0" hangingPunct="0">
              <a:spcBef>
                <a:spcPts val="0"/>
              </a:spcBef>
              <a:buFont typeface="Arial" charset="0"/>
              <a:buChar char="•"/>
            </a:pPr>
            <a:r>
              <a:rPr lang="pt-PT" sz="2400" b="1" dirty="0" smtClean="0"/>
              <a:t>Elton </a:t>
            </a:r>
            <a:r>
              <a:rPr lang="pt-PT" sz="2400" b="1" dirty="0" err="1" smtClean="0"/>
              <a:t>Mayo</a:t>
            </a:r>
            <a:r>
              <a:rPr lang="pt-PT" sz="2400" dirty="0" smtClean="0"/>
              <a:t> contribuiu fortemente para esta abordagem, através dos </a:t>
            </a:r>
            <a:r>
              <a:rPr lang="pt-PT" sz="2400" u="sng" dirty="0" smtClean="0"/>
              <a:t>estudos de </a:t>
            </a:r>
            <a:r>
              <a:rPr lang="pt-PT" sz="2400" u="sng" dirty="0" err="1" smtClean="0"/>
              <a:t>Hawthorne</a:t>
            </a:r>
            <a:r>
              <a:rPr lang="pt-PT" sz="2800" dirty="0" smtClean="0"/>
              <a:t>.</a:t>
            </a:r>
          </a:p>
          <a:p>
            <a:pPr marL="342900" indent="-342900" eaLnBrk="0" hangingPunct="0">
              <a:spcBef>
                <a:spcPts val="0"/>
              </a:spcBef>
              <a:buFont typeface="Arial" charset="0"/>
              <a:buChar char="•"/>
            </a:pPr>
            <a:endParaRPr lang="en-US" sz="3200" dirty="0"/>
          </a:p>
        </p:txBody>
      </p:sp>
    </p:spTree>
    <p:extLst>
      <p:ext uri="{BB962C8B-B14F-4D97-AF65-F5344CB8AC3E}">
        <p14:creationId xmlns:p14="http://schemas.microsoft.com/office/powerpoint/2010/main" val="3578158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err="1" smtClean="0"/>
              <a:t>Objetivos</a:t>
            </a:r>
            <a:endParaRPr lang="en-US" b="1" dirty="0"/>
          </a:p>
        </p:txBody>
      </p:sp>
      <p:sp>
        <p:nvSpPr>
          <p:cNvPr id="30721" name="Content Placeholder 1"/>
          <p:cNvSpPr>
            <a:spLocks noGrp="1"/>
          </p:cNvSpPr>
          <p:nvPr>
            <p:ph idx="1"/>
          </p:nvPr>
        </p:nvSpPr>
        <p:spPr/>
        <p:txBody>
          <a:bodyPr>
            <a:normAutofit/>
          </a:bodyPr>
          <a:lstStyle/>
          <a:p>
            <a:pPr marL="514350" indent="-514350">
              <a:buFont typeface="+mj-lt"/>
              <a:buAutoNum type="arabicPeriod"/>
            </a:pPr>
            <a:r>
              <a:rPr lang="pt-PT" sz="2400" b="1" dirty="0"/>
              <a:t>Descrever </a:t>
            </a:r>
            <a:r>
              <a:rPr lang="pt-PT" sz="2400" dirty="0"/>
              <a:t>alguns dos contributos mais antigos.</a:t>
            </a:r>
          </a:p>
          <a:p>
            <a:pPr marL="514350" indent="-514350">
              <a:buFont typeface="+mj-lt"/>
              <a:buAutoNum type="arabicPeriod"/>
            </a:pPr>
            <a:r>
              <a:rPr lang="pt-PT" sz="2400" b="1" dirty="0"/>
              <a:t>Explicar </a:t>
            </a:r>
            <a:r>
              <a:rPr lang="pt-PT" sz="2400" dirty="0"/>
              <a:t>as várias teorias da abordagem clássica.</a:t>
            </a:r>
          </a:p>
          <a:p>
            <a:pPr marL="514350" indent="-514350">
              <a:buFont typeface="+mj-lt"/>
              <a:buAutoNum type="arabicPeriod"/>
            </a:pPr>
            <a:r>
              <a:rPr lang="pt-PT" sz="2400" b="1" dirty="0"/>
              <a:t>Descrever </a:t>
            </a:r>
            <a:r>
              <a:rPr lang="pt-PT" sz="2400" dirty="0"/>
              <a:t>o desenvolvimento e as aplicações da abordagem comportamental.</a:t>
            </a:r>
          </a:p>
          <a:p>
            <a:pPr marL="514350" indent="-514350">
              <a:buFont typeface="+mj-lt"/>
              <a:buAutoNum type="arabicPeriod"/>
            </a:pPr>
            <a:r>
              <a:rPr lang="pt-PT" sz="2400" b="1" dirty="0"/>
              <a:t>Descrever </a:t>
            </a:r>
            <a:r>
              <a:rPr lang="pt-PT" sz="2400" dirty="0"/>
              <a:t>a abordagem quantitativa.</a:t>
            </a:r>
          </a:p>
          <a:p>
            <a:pPr marL="514350" indent="-514350">
              <a:buFont typeface="+mj-lt"/>
              <a:buAutoNum type="arabicPeriod"/>
            </a:pPr>
            <a:r>
              <a:rPr lang="pt-PT" sz="2400" b="1" dirty="0"/>
              <a:t>Explicar </a:t>
            </a:r>
            <a:r>
              <a:rPr lang="pt-PT" sz="2400" dirty="0"/>
              <a:t>as várias teorias da abordagem contemporânea</a:t>
            </a:r>
            <a:r>
              <a:rPr lang="pt-PT" sz="2400" dirty="0" smtClean="0"/>
              <a:t>.</a:t>
            </a:r>
            <a:endParaRPr lang="pt-PT" sz="2400" dirty="0">
              <a:cs typeface="Arial" charset="0"/>
            </a:endParaRPr>
          </a:p>
        </p:txBody>
      </p:sp>
      <p:sp>
        <p:nvSpPr>
          <p:cNvPr id="4" name="Slide Number Placeholder 3"/>
          <p:cNvSpPr>
            <a:spLocks noGrp="1"/>
          </p:cNvSpPr>
          <p:nvPr>
            <p:ph type="sldNum" sz="quarter" idx="12"/>
          </p:nvPr>
        </p:nvSpPr>
        <p:spPr/>
        <p:txBody>
          <a:bodyPr/>
          <a:lstStyle/>
          <a:p>
            <a:r>
              <a:rPr lang="en-US" dirty="0" smtClean="0"/>
              <a:t>1a - 2</a:t>
            </a:r>
            <a:endParaRPr lang="en-US" dirty="0"/>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normAutofit fontScale="90000"/>
          </a:bodyPr>
          <a:lstStyle/>
          <a:p>
            <a:pPr algn="ctr"/>
            <a:r>
              <a:rPr lang="en-US" sz="2800" dirty="0" err="1" smtClean="0"/>
              <a:t>Figura</a:t>
            </a:r>
            <a:r>
              <a:rPr lang="en-US" sz="2800" dirty="0" smtClean="0"/>
              <a:t> HG-5 </a:t>
            </a:r>
            <a:br>
              <a:rPr lang="en-US" sz="2800" dirty="0" smtClean="0"/>
            </a:br>
            <a:r>
              <a:rPr lang="en-US" sz="2800" dirty="0" err="1" smtClean="0"/>
              <a:t>Percursores</a:t>
            </a:r>
            <a:r>
              <a:rPr lang="en-US" sz="2800" dirty="0" smtClean="0"/>
              <a:t> do </a:t>
            </a:r>
            <a:r>
              <a:rPr lang="en-US" sz="2800" dirty="0" err="1" smtClean="0"/>
              <a:t>Comportamento</a:t>
            </a:r>
            <a:r>
              <a:rPr lang="en-US" sz="2800" dirty="0" smtClean="0"/>
              <a:t> </a:t>
            </a:r>
            <a:r>
              <a:rPr lang="en-US" sz="2800" dirty="0" err="1" smtClean="0"/>
              <a:t>Organizacional</a:t>
            </a:r>
            <a:endParaRPr lang="en-US" sz="2800" dirty="0" smtClean="0">
              <a:latin typeface="Calibri" pitchFamily="34" charset="0"/>
            </a:endParaRPr>
          </a:p>
        </p:txBody>
      </p:sp>
      <p:sp>
        <p:nvSpPr>
          <p:cNvPr id="6" name="Slide Number Placeholder 5"/>
          <p:cNvSpPr>
            <a:spLocks noGrp="1"/>
          </p:cNvSpPr>
          <p:nvPr>
            <p:ph type="sldNum" sz="quarter" idx="12"/>
          </p:nvPr>
        </p:nvSpPr>
        <p:spPr>
          <a:xfrm>
            <a:off x="8305800" y="6400801"/>
            <a:ext cx="609600" cy="381000"/>
          </a:xfrm>
        </p:spPr>
        <p:txBody>
          <a:bodyPr>
            <a:normAutofit/>
          </a:bodyPr>
          <a:lstStyle/>
          <a:p>
            <a:r>
              <a:rPr lang="en-US" dirty="0"/>
              <a:t>1a </a:t>
            </a:r>
            <a:r>
              <a:rPr lang="en-US" dirty="0" smtClean="0"/>
              <a:t>- </a:t>
            </a:r>
            <a:fld id="{8B37D5FE-740C-46F5-801A-FA5477D9711F}" type="slidenum">
              <a:rPr lang="en-US" smtClean="0"/>
              <a:pPr/>
              <a:t>20</a:t>
            </a:fld>
            <a:endParaRPr lang="en-US" dirty="0"/>
          </a:p>
        </p:txBody>
      </p:sp>
      <p:sp>
        <p:nvSpPr>
          <p:cNvPr id="7" name="Footer Placeholder 6"/>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pic>
        <p:nvPicPr>
          <p:cNvPr id="4" name="Picture 3"/>
          <p:cNvPicPr>
            <a:picLocks noChangeAspect="1"/>
          </p:cNvPicPr>
          <p:nvPr/>
        </p:nvPicPr>
        <p:blipFill>
          <a:blip r:embed="rId3"/>
          <a:stretch>
            <a:fillRect/>
          </a:stretch>
        </p:blipFill>
        <p:spPr>
          <a:xfrm>
            <a:off x="0" y="1676400"/>
            <a:ext cx="9144000" cy="446032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pPr algn="ctr"/>
            <a:r>
              <a:rPr lang="en-US" dirty="0" err="1" smtClean="0"/>
              <a:t>Estudos</a:t>
            </a:r>
            <a:r>
              <a:rPr lang="en-US" dirty="0" smtClean="0"/>
              <a:t> de </a:t>
            </a:r>
            <a:r>
              <a:rPr lang="en-US" sz="3600" dirty="0" smtClean="0"/>
              <a:t>Hawthorne</a:t>
            </a:r>
            <a:endParaRPr lang="en-US" sz="3600" dirty="0" smtClean="0">
              <a:latin typeface="Calibri" pitchFamily="34" charset="0"/>
            </a:endParaRPr>
          </a:p>
        </p:txBody>
      </p:sp>
      <p:sp>
        <p:nvSpPr>
          <p:cNvPr id="4" name="Slide Number Placeholder 3"/>
          <p:cNvSpPr>
            <a:spLocks noGrp="1"/>
          </p:cNvSpPr>
          <p:nvPr>
            <p:ph type="sldNum" sz="quarter" idx="12"/>
          </p:nvPr>
        </p:nvSpPr>
        <p:spPr>
          <a:xfrm>
            <a:off x="8229600" y="6477000"/>
            <a:ext cx="685800" cy="304800"/>
          </a:xfrm>
        </p:spPr>
        <p:txBody>
          <a:bodyPr>
            <a:normAutofit/>
          </a:bodyPr>
          <a:lstStyle/>
          <a:p>
            <a:r>
              <a:rPr lang="en-US" dirty="0"/>
              <a:t>1a </a:t>
            </a:r>
            <a:r>
              <a:rPr lang="en-US" dirty="0" smtClean="0"/>
              <a:t>- </a:t>
            </a:r>
            <a:fld id="{8B37D5FE-740C-46F5-801A-FA5477D9711F}" type="slidenum">
              <a:rPr lang="en-US" smtClean="0"/>
              <a:pPr/>
              <a:t>21</a:t>
            </a:fld>
            <a:endParaRPr lang="en-US" dirty="0"/>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457200" y="1828800"/>
            <a:ext cx="8229600" cy="4297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Estudos de </a:t>
            </a:r>
            <a:r>
              <a:rPr lang="pt-PT" sz="2400" b="1" dirty="0" err="1" smtClean="0"/>
              <a:t>Hawthorne</a:t>
            </a:r>
            <a:endParaRPr lang="pt-PT" sz="2400" b="1" dirty="0"/>
          </a:p>
          <a:p>
            <a:pPr marL="365125" algn="just" eaLnBrk="0" hangingPunct="0">
              <a:spcBef>
                <a:spcPct val="20000"/>
              </a:spcBef>
            </a:pPr>
            <a:endParaRPr lang="pt-PT" sz="800" dirty="0" smtClean="0"/>
          </a:p>
          <a:p>
            <a:pPr marL="365125" algn="just" eaLnBrk="0" hangingPunct="0">
              <a:spcBef>
                <a:spcPct val="20000"/>
              </a:spcBef>
            </a:pPr>
            <a:r>
              <a:rPr lang="pt-PT" sz="2400" dirty="0" smtClean="0"/>
              <a:t>Estudos na fábrica da Western </a:t>
            </a:r>
            <a:r>
              <a:rPr lang="pt-PT" sz="2400" dirty="0" err="1" smtClean="0"/>
              <a:t>Electric</a:t>
            </a:r>
            <a:r>
              <a:rPr lang="pt-PT" sz="2400" dirty="0" smtClean="0"/>
              <a:t> nas décadas de 1920 e 1930, liderados por </a:t>
            </a:r>
            <a:r>
              <a:rPr lang="pt-PT" sz="2400" b="1" dirty="0" smtClean="0"/>
              <a:t>Elton </a:t>
            </a:r>
            <a:r>
              <a:rPr lang="pt-PT" sz="2400" b="1" dirty="0" err="1" smtClean="0"/>
              <a:t>Mayo</a:t>
            </a:r>
            <a:r>
              <a:rPr lang="pt-PT" sz="2400" dirty="0" smtClean="0"/>
              <a:t>. Trazem novas contribuições no que diz respeito ao comportamento individual e em grupo.</a:t>
            </a:r>
            <a:endParaRPr lang="pt-PT"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smtClean="0"/>
              <a:t>1  </a:t>
            </a:r>
            <a:fld id="{8B37D5FE-740C-46F5-801A-FA5477D9711F}" type="slidenum">
              <a:rPr lang="en-US" smtClean="0"/>
              <a:pPr/>
              <a:t>22</a:t>
            </a:fld>
            <a:endParaRPr lang="en-US" dirty="0"/>
          </a:p>
        </p:txBody>
      </p:sp>
      <p:sp>
        <p:nvSpPr>
          <p:cNvPr id="6" name="Rectangle 2"/>
          <p:cNvSpPr>
            <a:spLocks noGrp="1" noChangeArrowheads="1"/>
          </p:cNvSpPr>
          <p:nvPr>
            <p:ph type="title" idx="4294967295"/>
          </p:nvPr>
        </p:nvSpPr>
        <p:spPr>
          <a:xfrm>
            <a:off x="685800" y="274638"/>
            <a:ext cx="7772400" cy="1143000"/>
          </a:xfrm>
        </p:spPr>
        <p:txBody>
          <a:bodyPr/>
          <a:lstStyle/>
          <a:p>
            <a:pPr algn="ctr"/>
            <a:r>
              <a:rPr lang="en-US" dirty="0" err="1" smtClean="0"/>
              <a:t>Estudos</a:t>
            </a:r>
            <a:r>
              <a:rPr lang="en-US" dirty="0" smtClean="0"/>
              <a:t> de </a:t>
            </a:r>
            <a:r>
              <a:rPr lang="en-US" sz="3600" dirty="0" smtClean="0"/>
              <a:t>Hawthorne</a:t>
            </a:r>
            <a:endParaRPr lang="en-US" sz="3600" dirty="0" smtClean="0">
              <a:latin typeface="Calibri" pitchFamily="34" charset="0"/>
            </a:endParaRPr>
          </a:p>
        </p:txBody>
      </p:sp>
      <p:sp>
        <p:nvSpPr>
          <p:cNvPr id="7"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Experiência: </a:t>
            </a:r>
            <a:r>
              <a:rPr lang="pt-PT" sz="2400" dirty="0" smtClean="0"/>
              <a:t>Analisar o impacto da iluminação e dos incentivos salariais na produtividade.</a:t>
            </a:r>
          </a:p>
          <a:p>
            <a:pPr marL="342900" indent="-342900" algn="just" eaLnBrk="0" hangingPunct="0">
              <a:spcBef>
                <a:spcPct val="20000"/>
              </a:spcBef>
              <a:buFont typeface="Arial" charset="0"/>
              <a:buChar char="•"/>
            </a:pPr>
            <a:endParaRPr lang="pt-PT" sz="800" b="1" dirty="0" smtClean="0"/>
          </a:p>
          <a:p>
            <a:pPr marL="342900" indent="-342900" algn="just" eaLnBrk="0" hangingPunct="0">
              <a:spcBef>
                <a:spcPct val="20000"/>
              </a:spcBef>
              <a:buFont typeface="Arial" charset="0"/>
              <a:buChar char="•"/>
            </a:pPr>
            <a:r>
              <a:rPr lang="pt-PT" sz="2400" b="1" dirty="0" smtClean="0"/>
              <a:t>Resultados: </a:t>
            </a:r>
            <a:r>
              <a:rPr lang="pt-PT" sz="2400" dirty="0" smtClean="0"/>
              <a:t>A produtividade aumentava quaisquer que fossem as mudanças nas condições de iluminação. Os incentivos remuneratórios não tinham grande impacto nos resultados.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Conclusão: </a:t>
            </a:r>
            <a:r>
              <a:rPr lang="pt-PT" sz="2400" dirty="0" smtClean="0"/>
              <a:t>Reconhecimento individual e sentimento de pertença ao grupo aumentam a produtividade.</a:t>
            </a:r>
          </a:p>
          <a:p>
            <a:pPr marL="342900" indent="-342900" algn="just" eaLnBrk="0" hangingPunct="0">
              <a:spcBef>
                <a:spcPct val="20000"/>
              </a:spcBef>
              <a:buFont typeface="Arial" charset="0"/>
              <a:buChar char="•"/>
            </a:pPr>
            <a:endParaRPr lang="pt-PT" sz="3200" dirty="0"/>
          </a:p>
        </p:txBody>
      </p:sp>
    </p:spTree>
    <p:extLst>
      <p:ext uri="{BB962C8B-B14F-4D97-AF65-F5344CB8AC3E}">
        <p14:creationId xmlns:p14="http://schemas.microsoft.com/office/powerpoint/2010/main" val="1232353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pPr algn="ctr"/>
            <a:r>
              <a:rPr lang="en-US" sz="3600" dirty="0" err="1" smtClean="0"/>
              <a:t>Abordagem</a:t>
            </a:r>
            <a:r>
              <a:rPr lang="en-US" sz="3600" dirty="0" smtClean="0"/>
              <a:t> </a:t>
            </a:r>
            <a:r>
              <a:rPr lang="en-US" sz="3600" dirty="0" err="1" smtClean="0"/>
              <a:t>quantitativa</a:t>
            </a:r>
            <a:r>
              <a:rPr lang="en-US" sz="3600" dirty="0" smtClean="0"/>
              <a:t> </a:t>
            </a:r>
            <a:endParaRPr lang="en-US" sz="3600" dirty="0" smtClean="0">
              <a:latin typeface="Calibri" pitchFamily="34" charset="0"/>
            </a:endParaRPr>
          </a:p>
        </p:txBody>
      </p:sp>
      <p:pic>
        <p:nvPicPr>
          <p:cNvPr id="64515" name="Picture 2"/>
          <p:cNvPicPr>
            <a:picLocks noChangeAspect="1" noChangeArrowheads="1"/>
          </p:cNvPicPr>
          <p:nvPr/>
        </p:nvPicPr>
        <p:blipFill>
          <a:blip r:embed="rId3" cstate="print"/>
          <a:srcRect/>
          <a:stretch>
            <a:fillRect/>
          </a:stretch>
        </p:blipFill>
        <p:spPr bwMode="auto">
          <a:xfrm>
            <a:off x="4870269" y="1219200"/>
            <a:ext cx="3603853" cy="39624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Copyright © 2016 Pearson Education, Inc.</a:t>
            </a:r>
            <a:endParaRPr lang="en-US" dirty="0"/>
          </a:p>
        </p:txBody>
      </p:sp>
      <p:sp>
        <p:nvSpPr>
          <p:cNvPr id="7" name="Slide Number Placeholder 3"/>
          <p:cNvSpPr>
            <a:spLocks noGrp="1"/>
          </p:cNvSpPr>
          <p:nvPr>
            <p:ph type="sldNum" sz="quarter" idx="12"/>
          </p:nvPr>
        </p:nvSpPr>
        <p:spPr>
          <a:xfrm>
            <a:off x="8229600" y="6477000"/>
            <a:ext cx="685800" cy="304800"/>
          </a:xfrm>
        </p:spPr>
        <p:txBody>
          <a:bodyPr>
            <a:normAutofit/>
          </a:bodyPr>
          <a:lstStyle/>
          <a:p>
            <a:r>
              <a:rPr lang="en-US" dirty="0"/>
              <a:t>1a </a:t>
            </a:r>
            <a:r>
              <a:rPr lang="en-US" dirty="0" smtClean="0"/>
              <a:t>- </a:t>
            </a:r>
            <a:fld id="{8B37D5FE-740C-46F5-801A-FA5477D9711F}" type="slidenum">
              <a:rPr lang="en-US" smtClean="0"/>
              <a:pPr/>
              <a:t>23</a:t>
            </a:fld>
            <a:endParaRPr lang="en-US" dirty="0"/>
          </a:p>
        </p:txBody>
      </p:sp>
      <p:sp>
        <p:nvSpPr>
          <p:cNvPr id="8" name="Rectangle 3"/>
          <p:cNvSpPr txBox="1">
            <a:spLocks/>
          </p:cNvSpPr>
          <p:nvPr/>
        </p:nvSpPr>
        <p:spPr bwMode="auto">
          <a:xfrm>
            <a:off x="464024" y="1608682"/>
            <a:ext cx="4038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dirty="0" smtClean="0"/>
              <a:t>Utilização de técnicas quantitativas para melhorar a tomada de decisão</a:t>
            </a:r>
            <a:endParaRPr lang="pt-PT"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smtClean="0"/>
              <a:t>1  </a:t>
            </a:r>
            <a:fld id="{8B37D5FE-740C-46F5-801A-FA5477D9711F}" type="slidenum">
              <a:rPr lang="en-US" smtClean="0"/>
              <a:pPr/>
              <a:t>24</a:t>
            </a:fld>
            <a:endParaRPr lang="en-US" dirty="0"/>
          </a:p>
        </p:txBody>
      </p:sp>
      <p:sp>
        <p:nvSpPr>
          <p:cNvPr id="6" name="Rectangle 2"/>
          <p:cNvSpPr>
            <a:spLocks noGrp="1" noChangeArrowheads="1"/>
          </p:cNvSpPr>
          <p:nvPr>
            <p:ph type="title" idx="4294967295"/>
          </p:nvPr>
        </p:nvSpPr>
        <p:spPr>
          <a:xfrm>
            <a:off x="685800" y="250825"/>
            <a:ext cx="7772400" cy="1143000"/>
          </a:xfrm>
        </p:spPr>
        <p:txBody>
          <a:bodyPr/>
          <a:lstStyle/>
          <a:p>
            <a:pPr algn="ctr"/>
            <a:r>
              <a:rPr lang="en-US" sz="3600" dirty="0" err="1" smtClean="0"/>
              <a:t>Abordagem</a:t>
            </a:r>
            <a:r>
              <a:rPr lang="en-US" sz="3600" dirty="0" smtClean="0"/>
              <a:t> </a:t>
            </a:r>
            <a:r>
              <a:rPr lang="en-US" sz="3600" dirty="0" err="1" smtClean="0"/>
              <a:t>quantitativa</a:t>
            </a:r>
            <a:r>
              <a:rPr lang="en-US" sz="3600" dirty="0" smtClean="0"/>
              <a:t> </a:t>
            </a:r>
            <a:endParaRPr lang="en-US" sz="3600" dirty="0" smtClean="0">
              <a:latin typeface="Calibri" pitchFamily="34" charset="0"/>
            </a:endParaRPr>
          </a:p>
        </p:txBody>
      </p:sp>
      <p:sp>
        <p:nvSpPr>
          <p:cNvPr id="7" name="Rectangle 3"/>
          <p:cNvSpPr txBox="1">
            <a:spLocks/>
          </p:cNvSpPr>
          <p:nvPr/>
        </p:nvSpPr>
        <p:spPr bwMode="auto">
          <a:xfrm>
            <a:off x="457200" y="1981200"/>
            <a:ext cx="8229600" cy="4038600"/>
          </a:xfrm>
          <a:prstGeom prst="rect">
            <a:avLst/>
          </a:prstGeom>
          <a:noFill/>
          <a:ln w="9525">
            <a:noFill/>
            <a:miter lim="800000"/>
            <a:headEnd/>
            <a:tailEnd/>
          </a:ln>
        </p:spPr>
        <p:txBody>
          <a:bodyPr/>
          <a:lstStyle/>
          <a:p>
            <a:pPr indent="-342900" algn="just">
              <a:buFont typeface="Arial" panose="020B0604020202020204" pitchFamily="34" charset="0"/>
              <a:buChar char="•"/>
            </a:pPr>
            <a:r>
              <a:rPr lang="pt-PT" sz="2400" dirty="0"/>
              <a:t>Também conhecida como investigação operacional</a:t>
            </a:r>
            <a:r>
              <a:rPr lang="pt-PT" sz="2400" dirty="0" smtClean="0"/>
              <a:t>.</a:t>
            </a:r>
          </a:p>
          <a:p>
            <a:pPr algn="just"/>
            <a:endParaRPr lang="pt-PT" sz="2000" dirty="0"/>
          </a:p>
          <a:p>
            <a:pPr marL="342900" indent="-342900" algn="just">
              <a:buFont typeface="Arial" panose="020B0604020202020204" pitchFamily="34" charset="0"/>
              <a:buChar char="•"/>
            </a:pPr>
            <a:r>
              <a:rPr lang="pt-PT" sz="2400" dirty="0"/>
              <a:t>Tem origem nos modelos matemáticos e estatísticos desenvolvidos para resolver problemas militares na Segunda Guerra Mundial</a:t>
            </a:r>
            <a:r>
              <a:rPr lang="pt-PT" sz="2400" dirty="0" smtClean="0"/>
              <a:t>.</a:t>
            </a:r>
          </a:p>
          <a:p>
            <a:pPr algn="just"/>
            <a:endParaRPr lang="pt-PT" sz="2000" dirty="0"/>
          </a:p>
        </p:txBody>
      </p:sp>
    </p:spTree>
    <p:extLst>
      <p:ext uri="{BB962C8B-B14F-4D97-AF65-F5344CB8AC3E}">
        <p14:creationId xmlns:p14="http://schemas.microsoft.com/office/powerpoint/2010/main" val="3926304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smtClean="0"/>
              <a:t>1  </a:t>
            </a:r>
            <a:fld id="{8B37D5FE-740C-46F5-801A-FA5477D9711F}" type="slidenum">
              <a:rPr lang="en-US" smtClean="0"/>
              <a:pPr/>
              <a:t>25</a:t>
            </a:fld>
            <a:endParaRPr lang="en-US" dirty="0"/>
          </a:p>
        </p:txBody>
      </p:sp>
      <p:sp>
        <p:nvSpPr>
          <p:cNvPr id="6" name="Rectangle 2"/>
          <p:cNvSpPr>
            <a:spLocks noGrp="1" noChangeArrowheads="1"/>
          </p:cNvSpPr>
          <p:nvPr>
            <p:ph type="title" idx="4294967295"/>
          </p:nvPr>
        </p:nvSpPr>
        <p:spPr>
          <a:xfrm>
            <a:off x="685800" y="250825"/>
            <a:ext cx="7772400" cy="1143000"/>
          </a:xfrm>
        </p:spPr>
        <p:txBody>
          <a:bodyPr/>
          <a:lstStyle/>
          <a:p>
            <a:pPr algn="ctr"/>
            <a:r>
              <a:rPr lang="en-US" sz="3600" dirty="0" err="1" smtClean="0"/>
              <a:t>Abordagem</a:t>
            </a:r>
            <a:r>
              <a:rPr lang="en-US" sz="3600" dirty="0" smtClean="0"/>
              <a:t> </a:t>
            </a:r>
            <a:r>
              <a:rPr lang="en-US" sz="3600" dirty="0" err="1" smtClean="0"/>
              <a:t>quantitativa</a:t>
            </a:r>
            <a:r>
              <a:rPr lang="en-US" sz="3600" dirty="0" smtClean="0"/>
              <a:t> </a:t>
            </a:r>
            <a:endParaRPr lang="en-US" sz="3600" dirty="0" smtClean="0">
              <a:latin typeface="Calibri" pitchFamily="34" charset="0"/>
            </a:endParaRPr>
          </a:p>
        </p:txBody>
      </p:sp>
      <p:sp>
        <p:nvSpPr>
          <p:cNvPr id="7" name="Rectangle 3"/>
          <p:cNvSpPr txBox="1">
            <a:spLocks/>
          </p:cNvSpPr>
          <p:nvPr/>
        </p:nvSpPr>
        <p:spPr bwMode="auto">
          <a:xfrm>
            <a:off x="457200" y="1828800"/>
            <a:ext cx="8229600" cy="4191000"/>
          </a:xfrm>
          <a:prstGeom prst="rect">
            <a:avLst/>
          </a:prstGeom>
          <a:noFill/>
          <a:ln w="9525">
            <a:noFill/>
            <a:miter lim="800000"/>
            <a:headEnd/>
            <a:tailEnd/>
          </a:ln>
        </p:spPr>
        <p:txBody>
          <a:bodyPr/>
          <a:lstStyle/>
          <a:p>
            <a:pPr algn="just"/>
            <a:endParaRPr lang="pt-PT" sz="2000" dirty="0"/>
          </a:p>
          <a:p>
            <a:pPr marL="365125" indent="-365125" algn="just">
              <a:buFont typeface="Arial" panose="020B0604020202020204" pitchFamily="34" charset="0"/>
              <a:buChar char="•"/>
            </a:pPr>
            <a:r>
              <a:rPr lang="pt-PT" sz="2400" dirty="0"/>
              <a:t>Esses métodos foram posteriormente aplicados na indústria privada </a:t>
            </a:r>
            <a:r>
              <a:rPr lang="pt-PT" sz="2400" dirty="0" smtClean="0"/>
              <a:t>(ex</a:t>
            </a:r>
            <a:r>
              <a:rPr lang="pt-PT" sz="2400" dirty="0"/>
              <a:t>.: o grupo militar </a:t>
            </a:r>
            <a:r>
              <a:rPr lang="pt-PT" sz="2400" i="1" dirty="0" err="1"/>
              <a:t>Whiz</a:t>
            </a:r>
            <a:r>
              <a:rPr lang="pt-PT" sz="2400" i="1" dirty="0"/>
              <a:t> </a:t>
            </a:r>
            <a:r>
              <a:rPr lang="pt-PT" sz="2400" i="1" dirty="0" err="1"/>
              <a:t>Kids</a:t>
            </a:r>
            <a:r>
              <a:rPr lang="pt-PT" sz="2400" i="1" dirty="0"/>
              <a:t> </a:t>
            </a:r>
            <a:r>
              <a:rPr lang="pt-PT" sz="2400" dirty="0"/>
              <a:t>usou métodos quantitativos para melhorar a tomada de decisão na Ford nos anos 40</a:t>
            </a:r>
            <a:r>
              <a:rPr lang="pt-PT" sz="2400" dirty="0" smtClean="0"/>
              <a:t>).</a:t>
            </a:r>
          </a:p>
          <a:p>
            <a:pPr indent="-342900" algn="just">
              <a:buFont typeface="Arial" panose="020B0604020202020204" pitchFamily="34" charset="0"/>
              <a:buChar char="•"/>
            </a:pPr>
            <a:endParaRPr lang="pt-PT" sz="2000" dirty="0"/>
          </a:p>
          <a:p>
            <a:pPr marL="342900" indent="-342900" algn="just">
              <a:buFont typeface="Arial" panose="020B0604020202020204" pitchFamily="34" charset="0"/>
              <a:buChar char="•"/>
            </a:pPr>
            <a:r>
              <a:rPr lang="pt-PT" sz="2400" dirty="0" smtClean="0"/>
              <a:t>Atualmente </a:t>
            </a:r>
            <a:r>
              <a:rPr lang="pt-PT" sz="2400" dirty="0"/>
              <a:t>estes métodos são largamente aplicados sobretudo para o planeamento e controlo.</a:t>
            </a:r>
          </a:p>
        </p:txBody>
      </p:sp>
    </p:spTree>
    <p:extLst>
      <p:ext uri="{BB962C8B-B14F-4D97-AF65-F5344CB8AC3E}">
        <p14:creationId xmlns:p14="http://schemas.microsoft.com/office/powerpoint/2010/main" val="70636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838200" y="381000"/>
            <a:ext cx="8001000" cy="1143000"/>
          </a:xfrm>
        </p:spPr>
        <p:txBody>
          <a:bodyPr>
            <a:normAutofit/>
          </a:bodyPr>
          <a:lstStyle/>
          <a:p>
            <a:pPr algn="ctr"/>
            <a:r>
              <a:rPr lang="en-US" sz="2800" b="1" dirty="0" smtClean="0"/>
              <a:t>Total Quality Management (TQM)</a:t>
            </a:r>
            <a:endParaRPr lang="en-US" sz="2800" dirty="0" smtClean="0">
              <a:latin typeface="Calibri" pitchFamily="34" charset="0"/>
            </a:endParaRPr>
          </a:p>
        </p:txBody>
      </p:sp>
      <p:pic>
        <p:nvPicPr>
          <p:cNvPr id="66563" name="Picture 2"/>
          <p:cNvPicPr>
            <a:picLocks noChangeAspect="1" noChangeArrowheads="1"/>
          </p:cNvPicPr>
          <p:nvPr/>
        </p:nvPicPr>
        <p:blipFill>
          <a:blip r:embed="rId3" cstate="print"/>
          <a:srcRect/>
          <a:stretch>
            <a:fillRect/>
          </a:stretch>
        </p:blipFill>
        <p:spPr bwMode="auto">
          <a:xfrm>
            <a:off x="5638800" y="1600200"/>
            <a:ext cx="3276600" cy="3733800"/>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7" name="Slide Number Placeholder 3"/>
          <p:cNvSpPr txBox="1">
            <a:spLocks/>
          </p:cNvSpPr>
          <p:nvPr/>
        </p:nvSpPr>
        <p:spPr>
          <a:xfrm>
            <a:off x="8229600" y="6477000"/>
            <a:ext cx="685800" cy="304800"/>
          </a:xfrm>
          <a:prstGeom prst="rect">
            <a:avLst/>
          </a:prstGeom>
        </p:spPr>
        <p:txBody>
          <a:bodyPr vert="horz" lIns="0" tIns="45720" rIns="0" bIns="0" rtlCol="0" anchor="b" anchorCtr="0">
            <a:normAutofit/>
          </a:bodyPr>
          <a:lstStyle>
            <a:defPPr>
              <a:defRPr lang="en-US"/>
            </a:defPPr>
            <a:lvl1pPr algn="r" rtl="0" fontAlgn="base">
              <a:spcBef>
                <a:spcPct val="0"/>
              </a:spcBef>
              <a:spcAft>
                <a:spcPct val="0"/>
              </a:spcAft>
              <a:defRPr sz="1100" b="1" kern="1200" baseline="0">
                <a:solidFill>
                  <a:srgbClr val="4D4D4D"/>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1a </a:t>
            </a:r>
            <a:r>
              <a:rPr lang="en-US" dirty="0" smtClean="0"/>
              <a:t>- </a:t>
            </a:r>
            <a:fld id="{8B37D5FE-740C-46F5-801A-FA5477D9711F}" type="slidenum">
              <a:rPr lang="en-US" smtClean="0"/>
              <a:pPr/>
              <a:t>26</a:t>
            </a:fld>
            <a:endParaRPr lang="en-US" dirty="0"/>
          </a:p>
        </p:txBody>
      </p:sp>
      <p:sp>
        <p:nvSpPr>
          <p:cNvPr id="8" name="Rectangle 3"/>
          <p:cNvSpPr txBox="1">
            <a:spLocks/>
          </p:cNvSpPr>
          <p:nvPr/>
        </p:nvSpPr>
        <p:spPr bwMode="auto">
          <a:xfrm>
            <a:off x="228600" y="1951037"/>
            <a:ext cx="51054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en-US" sz="2400" b="1" dirty="0" smtClean="0"/>
              <a:t>Gestão </a:t>
            </a:r>
            <a:r>
              <a:rPr lang="en-US" sz="2400" b="1" dirty="0"/>
              <a:t>da </a:t>
            </a:r>
            <a:r>
              <a:rPr lang="en-US" sz="2400" b="1" dirty="0" err="1"/>
              <a:t>Qualidade</a:t>
            </a:r>
            <a:r>
              <a:rPr lang="en-US" sz="2400" b="1" dirty="0"/>
              <a:t> Total </a:t>
            </a:r>
            <a:r>
              <a:rPr lang="en-US" sz="2400" b="1" dirty="0" smtClean="0"/>
              <a:t>(TQM)</a:t>
            </a:r>
          </a:p>
          <a:p>
            <a:pPr marL="365125" algn="just" eaLnBrk="0" hangingPunct="0">
              <a:spcBef>
                <a:spcPct val="20000"/>
              </a:spcBef>
            </a:pPr>
            <a:endParaRPr lang="pt-PT" sz="800" dirty="0"/>
          </a:p>
          <a:p>
            <a:pPr marL="365125" algn="just" eaLnBrk="0" hangingPunct="0">
              <a:spcBef>
                <a:spcPct val="20000"/>
              </a:spcBef>
            </a:pPr>
            <a:r>
              <a:rPr lang="pt-PT" sz="2400" dirty="0" smtClean="0"/>
              <a:t>Uma </a:t>
            </a:r>
            <a:r>
              <a:rPr lang="pt-PT" sz="2400" dirty="0"/>
              <a:t>filosofia de gestão que se baseia na melhoria contínua e numa pronta resposta às necessidades e expectativas dos clientes.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normAutofit fontScale="90000"/>
          </a:bodyPr>
          <a:lstStyle/>
          <a:p>
            <a:pPr algn="ctr"/>
            <a:r>
              <a:rPr lang="en-US" dirty="0" err="1" smtClean="0"/>
              <a:t>Figura</a:t>
            </a:r>
            <a:r>
              <a:rPr lang="en-US" sz="3600" dirty="0" smtClean="0"/>
              <a:t> HG-6</a:t>
            </a:r>
            <a:br>
              <a:rPr lang="en-US" sz="3600" dirty="0" smtClean="0"/>
            </a:br>
            <a:r>
              <a:rPr lang="en-US" sz="3600" dirty="0" smtClean="0"/>
              <a:t>What Is Quality Management?</a:t>
            </a:r>
            <a:endParaRPr lang="en-US" sz="3600" dirty="0" smtClean="0">
              <a:latin typeface="Calibri" pitchFamily="34" charset="0"/>
            </a:endParaRPr>
          </a:p>
        </p:txBody>
      </p:sp>
      <p:pic>
        <p:nvPicPr>
          <p:cNvPr id="68610" name="Picture 2"/>
          <p:cNvPicPr>
            <a:picLocks noChangeAspect="1" noChangeArrowheads="1"/>
          </p:cNvPicPr>
          <p:nvPr/>
        </p:nvPicPr>
        <p:blipFill>
          <a:blip r:embed="rId3" cstate="print"/>
          <a:srcRect/>
          <a:stretch>
            <a:fillRect/>
          </a:stretch>
        </p:blipFill>
        <p:spPr bwMode="auto">
          <a:xfrm>
            <a:off x="609600" y="1362075"/>
            <a:ext cx="8153400" cy="3895725"/>
          </a:xfrm>
          <a:prstGeom prst="rect">
            <a:avLst/>
          </a:prstGeom>
          <a:noFill/>
          <a:ln w="9525">
            <a:noFill/>
            <a:miter lim="800000"/>
            <a:headEnd/>
            <a:tailEnd/>
          </a:ln>
        </p:spPr>
      </p:pic>
      <p:sp>
        <p:nvSpPr>
          <p:cNvPr id="4" name="Slide Number Placeholder 3"/>
          <p:cNvSpPr>
            <a:spLocks noGrp="1"/>
          </p:cNvSpPr>
          <p:nvPr>
            <p:ph type="sldNum" sz="quarter" idx="12"/>
          </p:nvPr>
        </p:nvSpPr>
        <p:spPr>
          <a:xfrm>
            <a:off x="8229600" y="6400801"/>
            <a:ext cx="685800" cy="381000"/>
          </a:xfrm>
        </p:spPr>
        <p:txBody>
          <a:bodyPr>
            <a:normAutofit/>
          </a:bodyPr>
          <a:lstStyle/>
          <a:p>
            <a:r>
              <a:rPr lang="en-US" dirty="0"/>
              <a:t>1a </a:t>
            </a:r>
            <a:r>
              <a:rPr lang="en-US" dirty="0" smtClean="0"/>
              <a:t>- </a:t>
            </a:r>
            <a:fld id="{8B37D5FE-740C-46F5-801A-FA5477D9711F}" type="slidenum">
              <a:rPr lang="en-US" smtClean="0"/>
              <a:pPr/>
              <a:t>27</a:t>
            </a:fld>
            <a:endParaRPr lang="en-US" dirty="0"/>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t>Abordagens contemporâneas</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smtClean="0"/>
              <a:t>1  </a:t>
            </a:r>
            <a:fld id="{8B37D5FE-740C-46F5-801A-FA5477D9711F}" type="slidenum">
              <a:rPr lang="en-US" smtClean="0"/>
              <a:pPr/>
              <a:t>28</a:t>
            </a:fld>
            <a:endParaRPr lang="en-US" dirty="0"/>
          </a:p>
        </p:txBody>
      </p:sp>
      <p:sp>
        <p:nvSpPr>
          <p:cNvPr id="6" name="Rectangle 3"/>
          <p:cNvSpPr txBox="1">
            <a:spLocks/>
          </p:cNvSpPr>
          <p:nvPr/>
        </p:nvSpPr>
        <p:spPr bwMode="auto">
          <a:xfrm>
            <a:off x="494714" y="2057400"/>
            <a:ext cx="8229600" cy="4525963"/>
          </a:xfrm>
          <a:prstGeom prst="rect">
            <a:avLst/>
          </a:prstGeom>
          <a:noFill/>
          <a:ln w="9525">
            <a:noFill/>
            <a:miter lim="800000"/>
            <a:headEnd/>
            <a:tailEnd/>
          </a:ln>
        </p:spPr>
        <p:txBody>
          <a:bodyPr/>
          <a:lstStyle/>
          <a:p>
            <a:pPr marL="342900" indent="-342900" eaLnBrk="0" hangingPunct="0">
              <a:spcBef>
                <a:spcPct val="25000"/>
              </a:spcBef>
              <a:buFont typeface="Arial" charset="0"/>
              <a:buChar char="•"/>
            </a:pPr>
            <a:r>
              <a:rPr lang="pt-PT" sz="3200" dirty="0" smtClean="0"/>
              <a:t>Abordagem sistémica</a:t>
            </a:r>
          </a:p>
          <a:p>
            <a:pPr marL="342900" indent="-342900" eaLnBrk="0" hangingPunct="0">
              <a:spcBef>
                <a:spcPct val="25000"/>
              </a:spcBef>
              <a:buFont typeface="Arial" charset="0"/>
              <a:buChar char="•"/>
            </a:pPr>
            <a:endParaRPr lang="pt-PT" sz="800" dirty="0" smtClean="0"/>
          </a:p>
          <a:p>
            <a:pPr marL="342900" indent="-342900" eaLnBrk="0" hangingPunct="0">
              <a:spcBef>
                <a:spcPct val="25000"/>
              </a:spcBef>
              <a:buFont typeface="Arial" charset="0"/>
              <a:buChar char="•"/>
            </a:pPr>
            <a:r>
              <a:rPr lang="pt-PT" sz="3200" dirty="0" smtClean="0"/>
              <a:t>Abordagem contingencial</a:t>
            </a:r>
            <a:endParaRPr lang="pt-PT" sz="3200" dirty="0"/>
          </a:p>
        </p:txBody>
      </p:sp>
    </p:spTree>
    <p:extLst>
      <p:ext uri="{BB962C8B-B14F-4D97-AF65-F5344CB8AC3E}">
        <p14:creationId xmlns:p14="http://schemas.microsoft.com/office/powerpoint/2010/main" val="2966647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xfrm>
            <a:off x="685800" y="169780"/>
            <a:ext cx="7772400" cy="1143000"/>
          </a:xfrm>
        </p:spPr>
        <p:txBody>
          <a:bodyPr/>
          <a:lstStyle/>
          <a:p>
            <a:pPr algn="ctr"/>
            <a:r>
              <a:rPr lang="en-US" dirty="0" err="1" smtClean="0"/>
              <a:t>Abordagem</a:t>
            </a:r>
            <a:r>
              <a:rPr lang="en-US" dirty="0" smtClean="0"/>
              <a:t> </a:t>
            </a:r>
            <a:r>
              <a:rPr lang="en-US" dirty="0" err="1" smtClean="0"/>
              <a:t>sistémica</a:t>
            </a:r>
            <a:endParaRPr lang="en-US" sz="3600" dirty="0" smtClean="0">
              <a:latin typeface="Calibri" pitchFamily="34" charset="0"/>
            </a:endParaRPr>
          </a:p>
        </p:txBody>
      </p:sp>
      <p:sp>
        <p:nvSpPr>
          <p:cNvPr id="4" name="Slide Number Placeholder 3"/>
          <p:cNvSpPr>
            <a:spLocks noGrp="1"/>
          </p:cNvSpPr>
          <p:nvPr>
            <p:ph type="sldNum" sz="quarter" idx="12"/>
          </p:nvPr>
        </p:nvSpPr>
        <p:spPr>
          <a:xfrm>
            <a:off x="8305800" y="6400801"/>
            <a:ext cx="609600" cy="381000"/>
          </a:xfrm>
        </p:spPr>
        <p:txBody>
          <a:bodyPr>
            <a:normAutofit/>
          </a:bodyPr>
          <a:lstStyle/>
          <a:p>
            <a:r>
              <a:rPr lang="en-US" dirty="0"/>
              <a:t>1a </a:t>
            </a:r>
            <a:r>
              <a:rPr lang="en-US" dirty="0" smtClean="0"/>
              <a:t>- </a:t>
            </a:r>
            <a:fld id="{8B37D5FE-740C-46F5-801A-FA5477D9711F}" type="slidenum">
              <a:rPr lang="en-US" smtClean="0"/>
              <a:pPr/>
              <a:t>29</a:t>
            </a:fld>
            <a:endParaRPr lang="en-US" dirty="0"/>
          </a:p>
        </p:txBody>
      </p:sp>
      <p:sp>
        <p:nvSpPr>
          <p:cNvPr id="5" name="Footer Placeholder 4"/>
          <p:cNvSpPr>
            <a:spLocks noGrp="1"/>
          </p:cNvSpPr>
          <p:nvPr>
            <p:ph type="ftr" sz="quarter" idx="11"/>
          </p:nvPr>
        </p:nvSpPr>
        <p:spPr>
          <a:xfrm>
            <a:off x="228600" y="6416675"/>
            <a:ext cx="32766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457200" y="1676400"/>
            <a:ext cx="8229600" cy="4297363"/>
          </a:xfrm>
          <a:prstGeom prst="rect">
            <a:avLst/>
          </a:prstGeom>
          <a:noFill/>
          <a:ln w="9525">
            <a:noFill/>
            <a:miter lim="800000"/>
            <a:headEnd/>
            <a:tailEnd/>
          </a:ln>
        </p:spPr>
        <p:txBody>
          <a:bodyPr/>
          <a:lstStyle/>
          <a:p>
            <a:pPr marL="342900" indent="-342900" algn="just" eaLnBrk="0" hangingPunct="0">
              <a:spcBef>
                <a:spcPct val="25000"/>
              </a:spcBef>
              <a:buFont typeface="Arial" charset="0"/>
              <a:buChar char="•"/>
            </a:pPr>
            <a:r>
              <a:rPr lang="pt-PT" sz="2400" b="1" dirty="0" smtClean="0"/>
              <a:t>Sistema</a:t>
            </a:r>
          </a:p>
          <a:p>
            <a:pPr marL="365125" algn="just" eaLnBrk="0" hangingPunct="0">
              <a:spcBef>
                <a:spcPct val="25000"/>
              </a:spcBef>
            </a:pPr>
            <a:endParaRPr lang="pt-PT" sz="800" dirty="0" smtClean="0"/>
          </a:p>
          <a:p>
            <a:pPr marL="365125" algn="just" eaLnBrk="0" hangingPunct="0">
              <a:spcBef>
                <a:spcPct val="25000"/>
              </a:spcBef>
            </a:pPr>
            <a:r>
              <a:rPr lang="pt-PT" sz="2400" dirty="0" smtClean="0"/>
              <a:t>Conjunto de partes inter-relacionadas e interdependentes que funcionam como um todo.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pPr algn="ctr"/>
            <a:r>
              <a:rPr lang="en-US" dirty="0" err="1" smtClean="0"/>
              <a:t>Contributos</a:t>
            </a:r>
            <a:r>
              <a:rPr lang="en-US" dirty="0" smtClean="0"/>
              <a:t> </a:t>
            </a:r>
            <a:r>
              <a:rPr lang="en-US" dirty="0" err="1" smtClean="0"/>
              <a:t>mais</a:t>
            </a:r>
            <a:r>
              <a:rPr lang="en-US" dirty="0" smtClean="0"/>
              <a:t> </a:t>
            </a:r>
            <a:r>
              <a:rPr lang="en-US" dirty="0" err="1" smtClean="0"/>
              <a:t>antigos</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a:t>1a </a:t>
            </a:r>
            <a:r>
              <a:rPr lang="en-US" dirty="0" smtClean="0"/>
              <a:t>- </a:t>
            </a:r>
            <a:fld id="{8B37D5FE-740C-46F5-801A-FA5477D9711F}" type="slidenum">
              <a:rPr lang="en-US" smtClean="0"/>
              <a:pPr/>
              <a:t>3</a:t>
            </a:fld>
            <a:endParaRPr lang="en-US" dirty="0"/>
          </a:p>
        </p:txBody>
      </p:sp>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dirty="0" smtClean="0"/>
              <a:t>Grandes obras da antiguidade – Pirâmides do Egito e muralha da China – necessitaram de Planeamento, Organização, Direção e Controlo.</a:t>
            </a:r>
          </a:p>
          <a:p>
            <a:pPr algn="just" eaLnBrk="0" hangingPunct="0">
              <a:spcBef>
                <a:spcPct val="20000"/>
              </a:spcBef>
            </a:pPr>
            <a:endParaRPr lang="pt-PT" sz="2800" dirty="0" smtClean="0"/>
          </a:p>
          <a:p>
            <a:pPr marL="342900" indent="-342900" algn="just" eaLnBrk="0" hangingPunct="0">
              <a:spcBef>
                <a:spcPct val="20000"/>
              </a:spcBef>
              <a:buFont typeface="Arial" charset="0"/>
              <a:buChar char="•"/>
            </a:pPr>
            <a:r>
              <a:rPr lang="pt-PT" sz="2800" dirty="0" smtClean="0"/>
              <a:t>Estaleiros de Veneza (</a:t>
            </a:r>
            <a:r>
              <a:rPr lang="pt-PT" sz="2800" dirty="0" err="1" smtClean="0"/>
              <a:t>sec</a:t>
            </a:r>
            <a:r>
              <a:rPr lang="pt-PT" sz="2800" dirty="0" smtClean="0"/>
              <a:t>. XV) – Utilizaram linhas de montagem, sistemas de contabilidade, e funções de gestão de pessoas.</a:t>
            </a:r>
            <a:endParaRPr lang="pt-PT"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xfrm>
            <a:off x="685800" y="169780"/>
            <a:ext cx="7772400" cy="1143000"/>
          </a:xfrm>
        </p:spPr>
        <p:txBody>
          <a:bodyPr/>
          <a:lstStyle/>
          <a:p>
            <a:pPr algn="ctr"/>
            <a:r>
              <a:rPr lang="en-US" dirty="0" err="1" smtClean="0"/>
              <a:t>Abordagem</a:t>
            </a:r>
            <a:r>
              <a:rPr lang="en-US" dirty="0" smtClean="0"/>
              <a:t> </a:t>
            </a:r>
            <a:r>
              <a:rPr lang="en-US" dirty="0" err="1" smtClean="0"/>
              <a:t>sistémica</a:t>
            </a:r>
            <a:endParaRPr lang="en-US" sz="3600" dirty="0" smtClean="0">
              <a:latin typeface="Calibri" pitchFamily="34" charset="0"/>
            </a:endParaRPr>
          </a:p>
        </p:txBody>
      </p:sp>
      <p:sp>
        <p:nvSpPr>
          <p:cNvPr id="4" name="Slide Number Placeholder 3"/>
          <p:cNvSpPr>
            <a:spLocks noGrp="1"/>
          </p:cNvSpPr>
          <p:nvPr>
            <p:ph type="sldNum" sz="quarter" idx="12"/>
          </p:nvPr>
        </p:nvSpPr>
        <p:spPr>
          <a:xfrm>
            <a:off x="8305800" y="6400801"/>
            <a:ext cx="609600" cy="381000"/>
          </a:xfrm>
        </p:spPr>
        <p:txBody>
          <a:bodyPr>
            <a:normAutofit/>
          </a:bodyPr>
          <a:lstStyle/>
          <a:p>
            <a:r>
              <a:rPr lang="en-US" dirty="0"/>
              <a:t>1a </a:t>
            </a:r>
            <a:r>
              <a:rPr lang="en-US" dirty="0" smtClean="0"/>
              <a:t>- </a:t>
            </a:r>
            <a:fld id="{8B37D5FE-740C-46F5-801A-FA5477D9711F}" type="slidenum">
              <a:rPr lang="en-US" smtClean="0"/>
              <a:pPr/>
              <a:t>30</a:t>
            </a:fld>
            <a:endParaRPr lang="en-US" dirty="0"/>
          </a:p>
        </p:txBody>
      </p:sp>
      <p:sp>
        <p:nvSpPr>
          <p:cNvPr id="5" name="Footer Placeholder 4"/>
          <p:cNvSpPr>
            <a:spLocks noGrp="1"/>
          </p:cNvSpPr>
          <p:nvPr>
            <p:ph type="ftr" sz="quarter" idx="11"/>
          </p:nvPr>
        </p:nvSpPr>
        <p:spPr>
          <a:xfrm>
            <a:off x="228600" y="6416675"/>
            <a:ext cx="32766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457200" y="1752600"/>
            <a:ext cx="82296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Sistema fechado</a:t>
            </a:r>
          </a:p>
          <a:p>
            <a:pPr marL="342900" indent="-342900" algn="just" eaLnBrk="0" hangingPunct="0">
              <a:spcBef>
                <a:spcPct val="20000"/>
              </a:spcBef>
              <a:buFont typeface="Arial" charset="0"/>
              <a:buChar char="•"/>
            </a:pPr>
            <a:endParaRPr lang="pt-PT" sz="800" b="1" dirty="0" smtClean="0"/>
          </a:p>
          <a:p>
            <a:pPr marL="365125" algn="just" eaLnBrk="0" hangingPunct="0">
              <a:spcBef>
                <a:spcPct val="20000"/>
              </a:spcBef>
            </a:pPr>
            <a:r>
              <a:rPr lang="pt-PT" sz="2400" dirty="0" smtClean="0"/>
              <a:t>Sistema que não interage com o ambiente e que não é influenciado por ele.</a:t>
            </a:r>
          </a:p>
          <a:p>
            <a:pPr marL="365125" algn="just" eaLnBrk="0" hangingPunct="0">
              <a:spcBef>
                <a:spcPct val="20000"/>
              </a:spcBef>
            </a:pPr>
            <a:endParaRPr lang="pt-PT" sz="800" dirty="0" smtClean="0"/>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Sistema aberto</a:t>
            </a:r>
          </a:p>
          <a:p>
            <a:pPr algn="just" eaLnBrk="0" hangingPunct="0">
              <a:spcBef>
                <a:spcPct val="20000"/>
              </a:spcBef>
            </a:pPr>
            <a:endParaRPr lang="pt-PT" sz="800" dirty="0" smtClean="0"/>
          </a:p>
          <a:p>
            <a:pPr indent="365125" algn="just" eaLnBrk="0" hangingPunct="0">
              <a:spcBef>
                <a:spcPct val="20000"/>
              </a:spcBef>
            </a:pPr>
            <a:r>
              <a:rPr lang="pt-PT" sz="2400" dirty="0" smtClean="0"/>
              <a:t>Sistema que interage com o ambiente.</a:t>
            </a:r>
            <a:endParaRPr lang="pt-PT" sz="2400" dirty="0"/>
          </a:p>
        </p:txBody>
      </p:sp>
    </p:spTree>
    <p:extLst>
      <p:ext uri="{BB962C8B-B14F-4D97-AF65-F5344CB8AC3E}">
        <p14:creationId xmlns:p14="http://schemas.microsoft.com/office/powerpoint/2010/main" val="3272181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xfrm>
            <a:off x="87573" y="304800"/>
            <a:ext cx="9067800" cy="1143000"/>
          </a:xfrm>
        </p:spPr>
        <p:txBody>
          <a:bodyPr>
            <a:normAutofit fontScale="90000"/>
          </a:bodyPr>
          <a:lstStyle/>
          <a:p>
            <a:pPr algn="ctr"/>
            <a:r>
              <a:rPr lang="en-US" dirty="0" err="1" smtClean="0"/>
              <a:t>Figura</a:t>
            </a:r>
            <a:r>
              <a:rPr lang="en-US" sz="3600" dirty="0" smtClean="0"/>
              <a:t> HG-7</a:t>
            </a:r>
            <a:br>
              <a:rPr lang="en-US" sz="3600" dirty="0" smtClean="0"/>
            </a:br>
            <a:r>
              <a:rPr lang="en-US" sz="3600" dirty="0" smtClean="0"/>
              <a:t> </a:t>
            </a:r>
            <a:r>
              <a:rPr lang="en-US" sz="3600" dirty="0" err="1" smtClean="0"/>
              <a:t>Organização</a:t>
            </a:r>
            <a:r>
              <a:rPr lang="en-US" sz="3600" dirty="0" smtClean="0"/>
              <a:t> </a:t>
            </a:r>
            <a:r>
              <a:rPr lang="en-US" sz="3600" dirty="0" err="1" smtClean="0"/>
              <a:t>como</a:t>
            </a:r>
            <a:r>
              <a:rPr lang="en-US" sz="3600" dirty="0" smtClean="0"/>
              <a:t> um Sistema </a:t>
            </a:r>
            <a:r>
              <a:rPr lang="en-US" sz="3600" dirty="0" err="1" smtClean="0"/>
              <a:t>aberto</a:t>
            </a:r>
            <a:endParaRPr lang="en-US" sz="3600" dirty="0" smtClean="0">
              <a:latin typeface="Calibri" pitchFamily="34" charset="0"/>
            </a:endParaRPr>
          </a:p>
        </p:txBody>
      </p:sp>
      <p:sp>
        <p:nvSpPr>
          <p:cNvPr id="4" name="Slide Number Placeholder 3"/>
          <p:cNvSpPr>
            <a:spLocks noGrp="1"/>
          </p:cNvSpPr>
          <p:nvPr>
            <p:ph type="sldNum" sz="quarter" idx="12"/>
          </p:nvPr>
        </p:nvSpPr>
        <p:spPr>
          <a:xfrm>
            <a:off x="8305800" y="6477000"/>
            <a:ext cx="609600" cy="304800"/>
          </a:xfrm>
        </p:spPr>
        <p:txBody>
          <a:bodyPr>
            <a:normAutofit/>
          </a:bodyPr>
          <a:lstStyle/>
          <a:p>
            <a:r>
              <a:rPr lang="en-US" dirty="0"/>
              <a:t>1a </a:t>
            </a:r>
            <a:r>
              <a:rPr lang="en-US" dirty="0" smtClean="0"/>
              <a:t>- </a:t>
            </a:r>
            <a:fld id="{8B37D5FE-740C-46F5-801A-FA5477D9711F}" type="slidenum">
              <a:rPr lang="en-US" smtClean="0"/>
              <a:pPr/>
              <a:t>31</a:t>
            </a:fld>
            <a:endParaRPr lang="en-US" dirty="0"/>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pic>
        <p:nvPicPr>
          <p:cNvPr id="3" name="Picture 2"/>
          <p:cNvPicPr>
            <a:picLocks noChangeAspect="1"/>
          </p:cNvPicPr>
          <p:nvPr/>
        </p:nvPicPr>
        <p:blipFill>
          <a:blip r:embed="rId3"/>
          <a:stretch>
            <a:fillRect/>
          </a:stretch>
        </p:blipFill>
        <p:spPr>
          <a:xfrm>
            <a:off x="0" y="1600200"/>
            <a:ext cx="9144000" cy="435399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t-PT" dirty="0" smtClean="0"/>
              <a:t>Abordagem sistémica</a:t>
            </a:r>
            <a:endParaRPr lang="pt-PT"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r>
              <a:rPr lang="en-US" smtClean="0"/>
              <a:t>1  </a:t>
            </a:r>
            <a:fld id="{8B37D5FE-740C-46F5-801A-FA5477D9711F}" type="slidenum">
              <a:rPr lang="en-US" smtClean="0"/>
              <a:pPr/>
              <a:t>32</a:t>
            </a:fld>
            <a:endParaRPr lang="en-US" dirty="0"/>
          </a:p>
        </p:txBody>
      </p:sp>
      <p:sp>
        <p:nvSpPr>
          <p:cNvPr id="6"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457200" indent="-457200" algn="just">
              <a:lnSpc>
                <a:spcPct val="90000"/>
              </a:lnSpc>
              <a:buFont typeface="Arial" panose="020B0604020202020204" pitchFamily="34" charset="0"/>
              <a:buChar char="•"/>
            </a:pPr>
            <a:r>
              <a:rPr lang="pt-PT" sz="2400" dirty="0" smtClean="0"/>
              <a:t>Os gestores devem ter em conta que as decisões e ações numa parte da organização têm consequências em outra partes.</a:t>
            </a:r>
          </a:p>
          <a:p>
            <a:pPr marL="457200" indent="-457200" algn="just">
              <a:lnSpc>
                <a:spcPct val="90000"/>
              </a:lnSpc>
              <a:buFont typeface="Arial" panose="020B0604020202020204" pitchFamily="34" charset="0"/>
              <a:buChar char="•"/>
            </a:pPr>
            <a:endParaRPr lang="pt-PT" sz="2400" dirty="0" smtClean="0"/>
          </a:p>
          <a:p>
            <a:pPr marL="457200" indent="-457200" algn="just">
              <a:lnSpc>
                <a:spcPct val="90000"/>
              </a:lnSpc>
              <a:buFont typeface="Arial" panose="020B0604020202020204" pitchFamily="34" charset="0"/>
              <a:buChar char="•"/>
            </a:pPr>
            <a:r>
              <a:rPr lang="pt-PT" sz="2400" dirty="0" smtClean="0"/>
              <a:t>Os gestores devem reconhecer que as organizações necessitam, e são </a:t>
            </a:r>
            <a:r>
              <a:rPr lang="pt-PT" sz="2400" dirty="0" err="1" smtClean="0"/>
              <a:t>afetadas</a:t>
            </a:r>
            <a:r>
              <a:rPr lang="pt-PT" sz="2400" dirty="0" smtClean="0"/>
              <a:t>, por </a:t>
            </a:r>
            <a:r>
              <a:rPr lang="pt-PT" sz="2400" dirty="0" err="1" smtClean="0"/>
              <a:t>fatores</a:t>
            </a:r>
            <a:r>
              <a:rPr lang="pt-PT" sz="2400" dirty="0" smtClean="0"/>
              <a:t> com origem no ambiente externo.</a:t>
            </a:r>
            <a:endParaRPr lang="pt-PT" sz="2400" dirty="0"/>
          </a:p>
        </p:txBody>
      </p:sp>
    </p:spTree>
    <p:extLst>
      <p:ext uri="{BB962C8B-B14F-4D97-AF65-F5344CB8AC3E}">
        <p14:creationId xmlns:p14="http://schemas.microsoft.com/office/powerpoint/2010/main" val="123346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685800" y="0"/>
            <a:ext cx="7772400" cy="1143000"/>
          </a:xfrm>
        </p:spPr>
        <p:txBody>
          <a:bodyPr/>
          <a:lstStyle/>
          <a:p>
            <a:pPr algn="ctr"/>
            <a:r>
              <a:rPr lang="en-US" dirty="0" err="1" smtClean="0"/>
              <a:t>Abordagem</a:t>
            </a:r>
            <a:r>
              <a:rPr lang="en-US" dirty="0" smtClean="0"/>
              <a:t> </a:t>
            </a:r>
            <a:r>
              <a:rPr lang="en-US" dirty="0" err="1" smtClean="0"/>
              <a:t>contingencial</a:t>
            </a:r>
            <a:endParaRPr lang="en-US" sz="3600" dirty="0" smtClean="0">
              <a:latin typeface="Calibri" pitchFamily="34" charset="0"/>
            </a:endParaRPr>
          </a:p>
        </p:txBody>
      </p:sp>
      <p:sp>
        <p:nvSpPr>
          <p:cNvPr id="4" name="Slide Number Placeholder 3"/>
          <p:cNvSpPr>
            <a:spLocks noGrp="1"/>
          </p:cNvSpPr>
          <p:nvPr>
            <p:ph type="sldNum" sz="quarter" idx="12"/>
          </p:nvPr>
        </p:nvSpPr>
        <p:spPr>
          <a:xfrm>
            <a:off x="8305800" y="6400801"/>
            <a:ext cx="609600" cy="381000"/>
          </a:xfrm>
        </p:spPr>
        <p:txBody>
          <a:bodyPr>
            <a:normAutofit/>
          </a:bodyPr>
          <a:lstStyle/>
          <a:p>
            <a:r>
              <a:rPr lang="en-US" dirty="0"/>
              <a:t>1a </a:t>
            </a:r>
            <a:r>
              <a:rPr lang="en-US" dirty="0" smtClean="0"/>
              <a:t>- </a:t>
            </a:r>
            <a:fld id="{8B37D5FE-740C-46F5-801A-FA5477D9711F}" type="slidenum">
              <a:rPr lang="en-US" smtClean="0"/>
              <a:pPr/>
              <a:t>33</a:t>
            </a:fld>
            <a:endParaRPr lang="en-US" dirty="0"/>
          </a:p>
        </p:txBody>
      </p:sp>
      <p:sp>
        <p:nvSpPr>
          <p:cNvPr id="5" name="Footer Placeholder 4"/>
          <p:cNvSpPr>
            <a:spLocks noGrp="1"/>
          </p:cNvSpPr>
          <p:nvPr>
            <p:ph type="ftr" sz="quarter" idx="11"/>
          </p:nvPr>
        </p:nvSpPr>
        <p:spPr>
          <a:xfrm>
            <a:off x="228600" y="6416675"/>
            <a:ext cx="32004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457200" y="1828800"/>
            <a:ext cx="8229600" cy="4191000"/>
          </a:xfrm>
          <a:prstGeom prst="rect">
            <a:avLst/>
          </a:prstGeom>
          <a:noFill/>
          <a:ln w="9525">
            <a:noFill/>
            <a:miter lim="800000"/>
            <a:headEnd/>
            <a:tailEnd/>
          </a:ln>
        </p:spPr>
        <p:txBody>
          <a:bodyPr/>
          <a:lstStyle/>
          <a:p>
            <a:pPr marL="457200" indent="-457200" algn="just">
              <a:lnSpc>
                <a:spcPct val="90000"/>
              </a:lnSpc>
              <a:buFont typeface="Arial" panose="020B0604020202020204" pitchFamily="34" charset="0"/>
              <a:buChar char="•"/>
            </a:pPr>
            <a:r>
              <a:rPr lang="pt-PT" sz="2400" dirty="0"/>
              <a:t>Também conhecida como abordagem situacional</a:t>
            </a:r>
            <a:r>
              <a:rPr lang="pt-PT" sz="2400" dirty="0" smtClean="0"/>
              <a:t>.</a:t>
            </a:r>
          </a:p>
          <a:p>
            <a:pPr marL="457200" indent="-457200" algn="just">
              <a:lnSpc>
                <a:spcPct val="90000"/>
              </a:lnSpc>
              <a:buFont typeface="Arial" panose="020B0604020202020204" pitchFamily="34" charset="0"/>
              <a:buChar char="•"/>
            </a:pPr>
            <a:endParaRPr lang="pt-PT" sz="2400" dirty="0"/>
          </a:p>
          <a:p>
            <a:pPr marL="457200" indent="-457200" algn="just">
              <a:lnSpc>
                <a:spcPct val="90000"/>
              </a:lnSpc>
              <a:buFont typeface="Arial" panose="020B0604020202020204" pitchFamily="34" charset="0"/>
              <a:buChar char="•"/>
            </a:pPr>
            <a:r>
              <a:rPr lang="pt-PT" sz="2400" dirty="0"/>
              <a:t>Reconhece que diferentes organizações necessitam diferentes modelos de gestão, ou seja, o “</a:t>
            </a:r>
            <a:r>
              <a:rPr lang="pt-PT" sz="2400" dirty="0" err="1"/>
              <a:t>one</a:t>
            </a:r>
            <a:r>
              <a:rPr lang="pt-PT" sz="2400" dirty="0"/>
              <a:t> </a:t>
            </a:r>
            <a:r>
              <a:rPr lang="pt-PT" sz="2400" dirty="0" err="1"/>
              <a:t>best</a:t>
            </a:r>
            <a:r>
              <a:rPr lang="pt-PT" sz="2400" dirty="0"/>
              <a:t> </a:t>
            </a:r>
            <a:r>
              <a:rPr lang="pt-PT" sz="2400" dirty="0" err="1"/>
              <a:t>way</a:t>
            </a:r>
            <a:r>
              <a:rPr lang="pt-PT" sz="2400" dirty="0"/>
              <a:t>” não existe.</a:t>
            </a:r>
          </a:p>
          <a:p>
            <a:pPr eaLnBrk="0" hangingPunct="0">
              <a:spcBef>
                <a:spcPct val="20000"/>
              </a:spcBef>
            </a:pP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685800" y="0"/>
            <a:ext cx="7772400" cy="1143000"/>
          </a:xfrm>
        </p:spPr>
        <p:txBody>
          <a:bodyPr/>
          <a:lstStyle/>
          <a:p>
            <a:pPr algn="ctr"/>
            <a:r>
              <a:rPr lang="en-US" dirty="0" err="1" smtClean="0"/>
              <a:t>Abordagem</a:t>
            </a:r>
            <a:r>
              <a:rPr lang="en-US" dirty="0" smtClean="0"/>
              <a:t> </a:t>
            </a:r>
            <a:r>
              <a:rPr lang="en-US" dirty="0" err="1" smtClean="0"/>
              <a:t>contingencial</a:t>
            </a:r>
            <a:endParaRPr lang="en-US" sz="3600" dirty="0" smtClean="0">
              <a:latin typeface="Calibri" pitchFamily="34" charset="0"/>
            </a:endParaRPr>
          </a:p>
        </p:txBody>
      </p:sp>
      <p:sp>
        <p:nvSpPr>
          <p:cNvPr id="4" name="Slide Number Placeholder 3"/>
          <p:cNvSpPr>
            <a:spLocks noGrp="1"/>
          </p:cNvSpPr>
          <p:nvPr>
            <p:ph type="sldNum" sz="quarter" idx="12"/>
          </p:nvPr>
        </p:nvSpPr>
        <p:spPr>
          <a:xfrm>
            <a:off x="8305800" y="6400801"/>
            <a:ext cx="609600" cy="381000"/>
          </a:xfrm>
        </p:spPr>
        <p:txBody>
          <a:bodyPr>
            <a:normAutofit/>
          </a:bodyPr>
          <a:lstStyle/>
          <a:p>
            <a:r>
              <a:rPr lang="en-US" dirty="0"/>
              <a:t>1a </a:t>
            </a:r>
            <a:r>
              <a:rPr lang="en-US" dirty="0" smtClean="0"/>
              <a:t>- </a:t>
            </a:r>
            <a:fld id="{8B37D5FE-740C-46F5-801A-FA5477D9711F}" type="slidenum">
              <a:rPr lang="en-US" smtClean="0"/>
              <a:pPr/>
              <a:t>34</a:t>
            </a:fld>
            <a:endParaRPr lang="en-US" dirty="0"/>
          </a:p>
        </p:txBody>
      </p:sp>
      <p:sp>
        <p:nvSpPr>
          <p:cNvPr id="5" name="Footer Placeholder 4"/>
          <p:cNvSpPr>
            <a:spLocks noGrp="1"/>
          </p:cNvSpPr>
          <p:nvPr>
            <p:ph type="ftr" sz="quarter" idx="11"/>
          </p:nvPr>
        </p:nvSpPr>
        <p:spPr>
          <a:xfrm>
            <a:off x="228600" y="6416675"/>
            <a:ext cx="32004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457200" y="1828800"/>
            <a:ext cx="8229600" cy="4191000"/>
          </a:xfrm>
          <a:prstGeom prst="rect">
            <a:avLst/>
          </a:prstGeom>
          <a:noFill/>
          <a:ln w="9525">
            <a:noFill/>
            <a:miter lim="800000"/>
            <a:headEnd/>
            <a:tailEnd/>
          </a:ln>
        </p:spPr>
        <p:txBody>
          <a:bodyPr/>
          <a:lstStyle/>
          <a:p>
            <a:pPr marL="457200" indent="-457200" algn="just">
              <a:lnSpc>
                <a:spcPct val="90000"/>
              </a:lnSpc>
              <a:buFont typeface="Arial" panose="020B0604020202020204" pitchFamily="34" charset="0"/>
              <a:buChar char="•"/>
            </a:pPr>
            <a:r>
              <a:rPr lang="pt-PT" sz="2400" dirty="0" smtClean="0"/>
              <a:t>Os </a:t>
            </a:r>
            <a:r>
              <a:rPr lang="pt-PT" sz="2400" dirty="0"/>
              <a:t>gestores devem reconhecer as variáveis </a:t>
            </a:r>
            <a:r>
              <a:rPr lang="pt-PT" sz="2400" dirty="0" smtClean="0"/>
              <a:t>situacionais para que, depois, possam </a:t>
            </a:r>
            <a:r>
              <a:rPr lang="pt-PT" sz="2400" dirty="0"/>
              <a:t>identificar as práticas de gestão mais adequadas</a:t>
            </a:r>
            <a:r>
              <a:rPr lang="pt-PT" sz="2400" dirty="0" smtClean="0"/>
              <a:t>.</a:t>
            </a:r>
          </a:p>
          <a:p>
            <a:pPr marL="457200" indent="-457200" algn="just">
              <a:lnSpc>
                <a:spcPct val="90000"/>
              </a:lnSpc>
              <a:buFont typeface="Arial" panose="020B0604020202020204" pitchFamily="34" charset="0"/>
              <a:buChar char="•"/>
            </a:pPr>
            <a:endParaRPr lang="pt-PT" sz="2400" dirty="0" smtClean="0"/>
          </a:p>
          <a:p>
            <a:pPr marL="457200" indent="-457200" algn="just">
              <a:lnSpc>
                <a:spcPct val="90000"/>
              </a:lnSpc>
              <a:buFont typeface="Arial" panose="020B0604020202020204" pitchFamily="34" charset="0"/>
              <a:buChar char="•"/>
            </a:pPr>
            <a:endParaRPr lang="pt-PT" sz="800" dirty="0"/>
          </a:p>
          <a:p>
            <a:pPr marL="457200" indent="-457200" algn="just">
              <a:lnSpc>
                <a:spcPct val="90000"/>
              </a:lnSpc>
              <a:buFont typeface="Arial" panose="020B0604020202020204" pitchFamily="34" charset="0"/>
              <a:buChar char="•"/>
            </a:pPr>
            <a:r>
              <a:rPr lang="pt-PT" sz="2400" dirty="0"/>
              <a:t>Exemplos de variáveis situacionais: </a:t>
            </a:r>
            <a:endParaRPr lang="pt-PT" sz="2400" dirty="0" smtClean="0"/>
          </a:p>
          <a:p>
            <a:pPr marL="450850" algn="just">
              <a:lnSpc>
                <a:spcPct val="90000"/>
              </a:lnSpc>
            </a:pPr>
            <a:endParaRPr lang="pt-PT" dirty="0" smtClean="0"/>
          </a:p>
          <a:p>
            <a:pPr marL="450850" algn="just">
              <a:lnSpc>
                <a:spcPct val="90000"/>
              </a:lnSpc>
            </a:pPr>
            <a:r>
              <a:rPr lang="pt-PT" dirty="0" smtClean="0"/>
              <a:t>Tamanho, tecnologia, grau de incerteza ambiental, diferenças individuais dos trabalhadores (educação, personalidade, etc.).</a:t>
            </a:r>
          </a:p>
          <a:p>
            <a:pPr marL="342900" indent="-342900" eaLnBrk="0" hangingPunct="0">
              <a:spcBef>
                <a:spcPct val="20000"/>
              </a:spcBef>
              <a:buFont typeface="Arial" charset="0"/>
              <a:buChar char="•"/>
            </a:pPr>
            <a:endParaRPr lang="en-US" sz="3200" dirty="0"/>
          </a:p>
        </p:txBody>
      </p:sp>
    </p:spTree>
    <p:extLst>
      <p:ext uri="{BB962C8B-B14F-4D97-AF65-F5344CB8AC3E}">
        <p14:creationId xmlns:p14="http://schemas.microsoft.com/office/powerpoint/2010/main" val="31449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p:txBody>
          <a:bodyPr>
            <a:normAutofit fontScale="90000"/>
          </a:bodyPr>
          <a:lstStyle/>
          <a:p>
            <a:pPr algn="ctr"/>
            <a:r>
              <a:rPr lang="en-US" dirty="0" err="1" smtClean="0"/>
              <a:t>Figura</a:t>
            </a:r>
            <a:r>
              <a:rPr lang="en-US" sz="3600" dirty="0" smtClean="0"/>
              <a:t> HG-8</a:t>
            </a:r>
            <a:br>
              <a:rPr lang="en-US" sz="3600" dirty="0" smtClean="0"/>
            </a:br>
            <a:r>
              <a:rPr lang="en-US" dirty="0" err="1" smtClean="0"/>
              <a:t>variáveis</a:t>
            </a:r>
            <a:r>
              <a:rPr lang="en-US" dirty="0" smtClean="0"/>
              <a:t> </a:t>
            </a:r>
            <a:r>
              <a:rPr lang="en-US" dirty="0" err="1" smtClean="0"/>
              <a:t>contingenciais</a:t>
            </a:r>
            <a:endParaRPr lang="en-US" sz="3600" dirty="0" smtClean="0">
              <a:latin typeface="Calibri" pitchFamily="34" charset="0"/>
            </a:endParaRPr>
          </a:p>
        </p:txBody>
      </p:sp>
      <p:pic>
        <p:nvPicPr>
          <p:cNvPr id="76802" name="Picture 2"/>
          <p:cNvPicPr>
            <a:picLocks noChangeAspect="1" noChangeArrowheads="1"/>
          </p:cNvPicPr>
          <p:nvPr/>
        </p:nvPicPr>
        <p:blipFill>
          <a:blip r:embed="rId3" cstate="print"/>
          <a:srcRect b="1656"/>
          <a:stretch>
            <a:fillRect/>
          </a:stretch>
        </p:blipFill>
        <p:spPr bwMode="auto">
          <a:xfrm>
            <a:off x="195775" y="1552136"/>
            <a:ext cx="8820150" cy="3733800"/>
          </a:xfrm>
          <a:prstGeom prst="rect">
            <a:avLst/>
          </a:prstGeom>
          <a:noFill/>
          <a:ln w="9525">
            <a:noFill/>
            <a:miter lim="800000"/>
            <a:headEnd/>
            <a:tailEnd/>
          </a:ln>
        </p:spPr>
      </p:pic>
      <p:sp>
        <p:nvSpPr>
          <p:cNvPr id="4" name="Slide Number Placeholder 3"/>
          <p:cNvSpPr>
            <a:spLocks noGrp="1"/>
          </p:cNvSpPr>
          <p:nvPr>
            <p:ph type="sldNum" sz="quarter" idx="12"/>
          </p:nvPr>
        </p:nvSpPr>
        <p:spPr>
          <a:xfrm>
            <a:off x="8305800" y="6400801"/>
            <a:ext cx="609600" cy="381000"/>
          </a:xfrm>
        </p:spPr>
        <p:txBody>
          <a:bodyPr>
            <a:normAutofit/>
          </a:bodyPr>
          <a:lstStyle/>
          <a:p>
            <a:r>
              <a:rPr lang="en-US" dirty="0"/>
              <a:t>1a </a:t>
            </a:r>
            <a:r>
              <a:rPr lang="en-US" dirty="0" smtClean="0"/>
              <a:t>- </a:t>
            </a:r>
            <a:fld id="{8B37D5FE-740C-46F5-801A-FA5477D9711F}" type="slidenum">
              <a:rPr lang="en-US" smtClean="0"/>
              <a:pPr/>
              <a:t>35</a:t>
            </a:fld>
            <a:endParaRPr lang="en-US" dirty="0"/>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0" y="6400801"/>
            <a:ext cx="609600" cy="381000"/>
          </a:xfrm>
        </p:spPr>
        <p:txBody>
          <a:bodyPr/>
          <a:lstStyle/>
          <a:p>
            <a:r>
              <a:rPr lang="en-US" dirty="0"/>
              <a:t>1a </a:t>
            </a:r>
            <a:r>
              <a:rPr lang="en-US" dirty="0" smtClean="0"/>
              <a:t>- 32</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pPr algn="ctr"/>
            <a:r>
              <a:rPr lang="en-US" dirty="0" err="1" smtClean="0"/>
              <a:t>Contributos</a:t>
            </a:r>
            <a:r>
              <a:rPr lang="en-US" dirty="0" smtClean="0"/>
              <a:t> </a:t>
            </a:r>
            <a:r>
              <a:rPr lang="en-US" dirty="0" err="1" smtClean="0"/>
              <a:t>mais</a:t>
            </a:r>
            <a:r>
              <a:rPr lang="en-US" dirty="0" smtClean="0"/>
              <a:t> </a:t>
            </a:r>
            <a:r>
              <a:rPr lang="en-US" dirty="0" err="1" smtClean="0"/>
              <a:t>antigos</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a:t>1a </a:t>
            </a:r>
            <a:r>
              <a:rPr lang="en-US" dirty="0" smtClean="0"/>
              <a:t>- 4</a:t>
            </a:r>
            <a:endParaRPr lang="en-US" dirty="0"/>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454925" y="1828800"/>
            <a:ext cx="8229600" cy="4082956"/>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3000" dirty="0" smtClean="0"/>
              <a:t>Adam Smith (</a:t>
            </a:r>
            <a:r>
              <a:rPr lang="pt-PT" sz="3000" i="1" dirty="0" smtClean="0"/>
              <a:t>A Riqueza das Nações</a:t>
            </a:r>
            <a:r>
              <a:rPr lang="pt-PT" sz="3000" dirty="0" smtClean="0"/>
              <a:t>, 1776)</a:t>
            </a:r>
          </a:p>
          <a:p>
            <a:pPr marL="742950" lvl="1" indent="-285750" algn="just" eaLnBrk="0" hangingPunct="0">
              <a:spcBef>
                <a:spcPct val="20000"/>
              </a:spcBef>
              <a:buFont typeface="Arial" charset="0"/>
              <a:buChar char="–"/>
            </a:pPr>
            <a:r>
              <a:rPr lang="pt-PT" sz="2800" b="1" dirty="0" smtClean="0"/>
              <a:t>Divisão / especialização do trabalho – </a:t>
            </a:r>
            <a:r>
              <a:rPr lang="pt-PT" sz="2800" dirty="0" smtClean="0"/>
              <a:t>divisão do trabalho em tarefas simples e repetitivas.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pPr algn="ctr"/>
            <a:r>
              <a:rPr lang="en-US" dirty="0" err="1" smtClean="0"/>
              <a:t>Contributos</a:t>
            </a:r>
            <a:r>
              <a:rPr lang="en-US" dirty="0" smtClean="0"/>
              <a:t> </a:t>
            </a:r>
            <a:r>
              <a:rPr lang="en-US" dirty="0" err="1" smtClean="0"/>
              <a:t>mais</a:t>
            </a:r>
            <a:r>
              <a:rPr lang="en-US" dirty="0" smtClean="0"/>
              <a:t> </a:t>
            </a:r>
            <a:r>
              <a:rPr lang="en-US" dirty="0" err="1" smtClean="0"/>
              <a:t>antigos</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a:t>1a </a:t>
            </a:r>
            <a:r>
              <a:rPr lang="en-US" dirty="0" smtClean="0"/>
              <a:t>- 4</a:t>
            </a:r>
            <a:endParaRPr lang="en-US" dirty="0"/>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454925" y="1905000"/>
            <a:ext cx="8229600" cy="4006756"/>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3000" dirty="0" smtClean="0"/>
              <a:t>Revolução Industrial</a:t>
            </a:r>
          </a:p>
          <a:p>
            <a:pPr marL="742950" lvl="1" indent="-285750" algn="just" eaLnBrk="0" hangingPunct="0">
              <a:spcBef>
                <a:spcPct val="20000"/>
              </a:spcBef>
              <a:buFont typeface="Arial" charset="0"/>
              <a:buChar char="–"/>
            </a:pPr>
            <a:r>
              <a:rPr lang="pt-PT" sz="2800" dirty="0" smtClean="0"/>
              <a:t>Substitui o trabalho humano por máquinas.</a:t>
            </a:r>
          </a:p>
          <a:p>
            <a:pPr marL="742950" lvl="1" indent="-285750" algn="just" eaLnBrk="0" hangingPunct="0">
              <a:spcBef>
                <a:spcPct val="20000"/>
              </a:spcBef>
              <a:buFont typeface="Arial" charset="0"/>
              <a:buChar char="–"/>
            </a:pPr>
            <a:r>
              <a:rPr lang="pt-PT" sz="2800" dirty="0" smtClean="0"/>
              <a:t>Levou ao aparecimento de grandes fábricas e à necessidade de formalizar a gestão.</a:t>
            </a:r>
            <a:endParaRPr lang="pt-PT" sz="2800" dirty="0"/>
          </a:p>
        </p:txBody>
      </p:sp>
    </p:spTree>
    <p:extLst>
      <p:ext uri="{BB962C8B-B14F-4D97-AF65-F5344CB8AC3E}">
        <p14:creationId xmlns:p14="http://schemas.microsoft.com/office/powerpoint/2010/main" val="2383900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381000" y="152400"/>
            <a:ext cx="8382000" cy="1295400"/>
          </a:xfrm>
        </p:spPr>
        <p:txBody>
          <a:bodyPr>
            <a:normAutofit fontScale="90000"/>
          </a:bodyPr>
          <a:lstStyle/>
          <a:p>
            <a:pPr algn="ctr"/>
            <a:r>
              <a:rPr lang="en-US" dirty="0" err="1" smtClean="0"/>
              <a:t>Figura</a:t>
            </a:r>
            <a:r>
              <a:rPr lang="en-US" dirty="0" smtClean="0"/>
              <a:t> HG-1</a:t>
            </a:r>
            <a:r>
              <a:rPr lang="en-US" dirty="0"/>
              <a:t/>
            </a:r>
            <a:br>
              <a:rPr lang="en-US" dirty="0"/>
            </a:br>
            <a:r>
              <a:rPr lang="en-US" sz="3100" dirty="0" err="1" smtClean="0"/>
              <a:t>Principais</a:t>
            </a:r>
            <a:r>
              <a:rPr lang="en-US" sz="3100" dirty="0" smtClean="0"/>
              <a:t> </a:t>
            </a:r>
            <a:r>
              <a:rPr lang="en-US" sz="3100" dirty="0" err="1" smtClean="0"/>
              <a:t>abordagens</a:t>
            </a:r>
            <a:r>
              <a:rPr lang="en-US" sz="3100" dirty="0" smtClean="0"/>
              <a:t> </a:t>
            </a:r>
            <a:r>
              <a:rPr lang="en-US" sz="3100" dirty="0" err="1" smtClean="0"/>
              <a:t>na</a:t>
            </a:r>
            <a:r>
              <a:rPr lang="en-US" sz="3100" dirty="0" smtClean="0"/>
              <a:t> </a:t>
            </a:r>
            <a:r>
              <a:rPr lang="en-US" sz="3100" dirty="0" err="1" smtClean="0"/>
              <a:t>História</a:t>
            </a:r>
            <a:r>
              <a:rPr lang="en-US" sz="3100" dirty="0" smtClean="0"/>
              <a:t> da </a:t>
            </a:r>
            <a:r>
              <a:rPr lang="en-US" sz="3100" dirty="0" err="1" smtClean="0"/>
              <a:t>Gestão</a:t>
            </a:r>
            <a:endParaRPr lang="en-US" sz="31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smtClean="0"/>
              <a:t>1a - </a:t>
            </a:r>
            <a:fld id="{8B37D5FE-740C-46F5-801A-FA5477D9711F}"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pic>
        <p:nvPicPr>
          <p:cNvPr id="2" name="Picture 1"/>
          <p:cNvPicPr>
            <a:picLocks noChangeAspect="1"/>
          </p:cNvPicPr>
          <p:nvPr/>
        </p:nvPicPr>
        <p:blipFill>
          <a:blip r:embed="rId3"/>
          <a:stretch>
            <a:fillRect/>
          </a:stretch>
        </p:blipFill>
        <p:spPr>
          <a:xfrm>
            <a:off x="0" y="1600200"/>
            <a:ext cx="9144000" cy="457593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xfrm>
            <a:off x="685800" y="152400"/>
            <a:ext cx="7772400" cy="1143000"/>
          </a:xfrm>
        </p:spPr>
        <p:txBody>
          <a:bodyPr/>
          <a:lstStyle/>
          <a:p>
            <a:pPr algn="ctr"/>
            <a:r>
              <a:rPr lang="en-US" dirty="0" err="1" smtClean="0"/>
              <a:t>Abordagem</a:t>
            </a:r>
            <a:r>
              <a:rPr lang="en-US" dirty="0" smtClean="0"/>
              <a:t> </a:t>
            </a:r>
            <a:r>
              <a:rPr lang="en-US" dirty="0" err="1" smtClean="0"/>
              <a:t>clássica</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a:t>1a </a:t>
            </a:r>
            <a:r>
              <a:rPr lang="en-US" dirty="0" smtClean="0"/>
              <a:t>- </a:t>
            </a:r>
            <a:fld id="{8B37D5FE-740C-46F5-801A-FA5477D9711F}" type="slidenum">
              <a:rPr lang="en-US" smtClean="0"/>
              <a:pPr/>
              <a:t>7</a:t>
            </a:fld>
            <a:endParaRPr lang="en-US" dirty="0"/>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457200" y="1524000"/>
            <a:ext cx="8229600" cy="4419600"/>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800" b="1" dirty="0" smtClean="0"/>
              <a:t>Abordagem Clássica  - </a:t>
            </a:r>
            <a:r>
              <a:rPr lang="pt-PT" sz="2800" dirty="0" smtClean="0"/>
              <a:t>Designa </a:t>
            </a:r>
            <a:r>
              <a:rPr lang="pt-PT" sz="2800" dirty="0" smtClean="0"/>
              <a:t>os</a:t>
            </a:r>
            <a:r>
              <a:rPr lang="pt-PT" sz="2800" b="1" dirty="0" smtClean="0"/>
              <a:t> </a:t>
            </a:r>
            <a:r>
              <a:rPr lang="pt-PT" sz="2800" dirty="0" smtClean="0"/>
              <a:t>primeiros estudos na área da gestão e enfatiza a racionalidade e o tornar as organizações e os trabalhadores o mais eficientes possível.</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dirty="0" smtClean="0"/>
              <a:t>Inclui:</a:t>
            </a:r>
          </a:p>
          <a:p>
            <a:pPr marL="800100" lvl="1" indent="-342900" eaLnBrk="0" hangingPunct="0">
              <a:spcBef>
                <a:spcPct val="20000"/>
              </a:spcBef>
              <a:buFont typeface="Arial" charset="0"/>
              <a:buChar char="•"/>
            </a:pPr>
            <a:r>
              <a:rPr lang="pt-PT" sz="2400" dirty="0" smtClean="0"/>
              <a:t>A Gestão Científica (Taylor e os </a:t>
            </a:r>
            <a:r>
              <a:rPr lang="pt-PT" sz="2400" dirty="0" err="1" smtClean="0"/>
              <a:t>Gilbreth</a:t>
            </a:r>
            <a:r>
              <a:rPr lang="pt-PT" sz="2400" dirty="0" smtClean="0"/>
              <a:t>)</a:t>
            </a:r>
          </a:p>
          <a:p>
            <a:pPr marL="800100" lvl="1" indent="-342900" eaLnBrk="0" hangingPunct="0">
              <a:spcBef>
                <a:spcPct val="20000"/>
              </a:spcBef>
              <a:buFont typeface="Arial" charset="0"/>
              <a:buChar char="•"/>
            </a:pPr>
            <a:r>
              <a:rPr lang="pt-PT" sz="2400" dirty="0" smtClean="0"/>
              <a:t>A Teoria Administrativa (</a:t>
            </a:r>
            <a:r>
              <a:rPr lang="pt-PT" sz="2400" dirty="0" err="1" smtClean="0"/>
              <a:t>Fayol</a:t>
            </a:r>
            <a:r>
              <a:rPr lang="pt-PT" sz="2400" dirty="0" smtClean="0"/>
              <a:t> e Weber)</a:t>
            </a:r>
            <a:endParaRPr lang="pt-PT"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578011" y="559842"/>
            <a:ext cx="7772400" cy="1143000"/>
          </a:xfrm>
        </p:spPr>
        <p:txBody>
          <a:bodyPr/>
          <a:lstStyle/>
          <a:p>
            <a:r>
              <a:rPr lang="en-US" dirty="0" smtClean="0"/>
              <a:t>Frederick Winslow Taylor</a:t>
            </a:r>
            <a:endParaRPr lang="en-US" sz="3600" dirty="0" smtClean="0">
              <a:latin typeface="Calibri" pitchFamily="34" charset="0"/>
            </a:endParaRPr>
          </a:p>
        </p:txBody>
      </p:sp>
      <p:sp>
        <p:nvSpPr>
          <p:cNvPr id="4" name="Slide Number Placeholder 3"/>
          <p:cNvSpPr>
            <a:spLocks noGrp="1"/>
          </p:cNvSpPr>
          <p:nvPr>
            <p:ph type="sldNum" sz="quarter" idx="12"/>
          </p:nvPr>
        </p:nvSpPr>
        <p:spPr/>
        <p:txBody>
          <a:bodyPr/>
          <a:lstStyle/>
          <a:p>
            <a:r>
              <a:rPr lang="en-US" dirty="0"/>
              <a:t>1a </a:t>
            </a:r>
            <a:r>
              <a:rPr lang="en-US" dirty="0" smtClean="0"/>
              <a:t>- </a:t>
            </a:r>
            <a:fld id="{8B37D5FE-740C-46F5-801A-FA5477D9711F}" type="slidenum">
              <a:rPr lang="en-US" smtClean="0"/>
              <a:pPr/>
              <a:t>8</a:t>
            </a:fld>
            <a:endParaRPr lang="en-US" dirty="0"/>
          </a:p>
        </p:txBody>
      </p:sp>
      <p:sp>
        <p:nvSpPr>
          <p:cNvPr id="5" name="Footer Placeholder 4"/>
          <p:cNvSpPr>
            <a:spLocks noGrp="1"/>
          </p:cNvSpPr>
          <p:nvPr>
            <p:ph type="ftr" sz="quarter" idx="11"/>
          </p:nvPr>
        </p:nvSpPr>
        <p:spPr>
          <a:xfrm>
            <a:off x="228600" y="6416675"/>
            <a:ext cx="4267200" cy="365125"/>
          </a:xfrm>
        </p:spPr>
        <p:txBody>
          <a:bodyPr/>
          <a:lstStyle/>
          <a:p>
            <a:r>
              <a:rPr lang="en-US" dirty="0" smtClean="0"/>
              <a:t>Copyright © 2016 Pearson Education, Inc.</a:t>
            </a:r>
            <a:endParaRPr lang="en-US" dirty="0"/>
          </a:p>
        </p:txBody>
      </p:sp>
      <p:sp>
        <p:nvSpPr>
          <p:cNvPr id="6" name="Rectangle 3"/>
          <p:cNvSpPr txBox="1">
            <a:spLocks/>
          </p:cNvSpPr>
          <p:nvPr/>
        </p:nvSpPr>
        <p:spPr bwMode="auto">
          <a:xfrm>
            <a:off x="152400" y="2286000"/>
            <a:ext cx="8869285" cy="3886199"/>
          </a:xfrm>
          <a:prstGeom prst="rect">
            <a:avLst/>
          </a:prstGeom>
          <a:noFill/>
          <a:ln w="9525">
            <a:noFill/>
            <a:miter lim="800000"/>
            <a:headEnd/>
            <a:tailEnd/>
          </a:ln>
        </p:spPr>
        <p:txBody>
          <a:bodyPr/>
          <a:lstStyle/>
          <a:p>
            <a:pPr marL="365125" lvl="1" indent="-280988" algn="just" eaLnBrk="0" hangingPunct="0">
              <a:spcBef>
                <a:spcPct val="40000"/>
              </a:spcBef>
              <a:buFont typeface="Arial" charset="0"/>
              <a:buChar char="–"/>
            </a:pPr>
            <a:r>
              <a:rPr lang="pt-PT" sz="2000" dirty="0" smtClean="0"/>
              <a:t>“Pai” da gestão científica – abordagem baseada na utilização do método científico, para encontrar o “</a:t>
            </a:r>
            <a:r>
              <a:rPr lang="pt-PT" sz="2000" dirty="0" err="1" smtClean="0"/>
              <a:t>one</a:t>
            </a:r>
            <a:r>
              <a:rPr lang="pt-PT" sz="2000" dirty="0" smtClean="0"/>
              <a:t> </a:t>
            </a:r>
            <a:r>
              <a:rPr lang="pt-PT" sz="2000" dirty="0" err="1" smtClean="0"/>
              <a:t>best</a:t>
            </a:r>
            <a:r>
              <a:rPr lang="pt-PT" sz="2000" dirty="0" smtClean="0"/>
              <a:t> </a:t>
            </a:r>
            <a:r>
              <a:rPr lang="pt-PT" sz="2000" dirty="0" err="1" smtClean="0"/>
              <a:t>way</a:t>
            </a:r>
            <a:r>
              <a:rPr lang="pt-PT" sz="2000" dirty="0" smtClean="0"/>
              <a:t>” para realizar cada tarefa (tempos, movimentos, equipamentos).</a:t>
            </a:r>
          </a:p>
          <a:p>
            <a:pPr marL="365125" lvl="1" indent="-280988" algn="just" eaLnBrk="0" hangingPunct="0">
              <a:spcBef>
                <a:spcPct val="40000"/>
              </a:spcBef>
              <a:buFont typeface="Arial" charset="0"/>
              <a:buChar char="–"/>
            </a:pPr>
            <a:endParaRPr lang="pt-PT" sz="800" dirty="0" smtClean="0"/>
          </a:p>
          <a:p>
            <a:pPr marL="365125" lvl="1" indent="-280988" algn="just" eaLnBrk="0" hangingPunct="0">
              <a:spcBef>
                <a:spcPct val="40000"/>
              </a:spcBef>
              <a:buFont typeface="Arial" charset="0"/>
              <a:buChar char="–"/>
            </a:pPr>
            <a:r>
              <a:rPr lang="pt-PT" sz="2000" dirty="0" smtClean="0"/>
              <a:t>O seu trabalho na </a:t>
            </a:r>
            <a:r>
              <a:rPr lang="pt-PT" sz="2000" dirty="0" err="1" smtClean="0"/>
              <a:t>Midvale</a:t>
            </a:r>
            <a:r>
              <a:rPr lang="pt-PT" sz="2000" dirty="0" smtClean="0"/>
              <a:t> </a:t>
            </a:r>
            <a:r>
              <a:rPr lang="pt-PT" sz="2000" dirty="0" err="1" smtClean="0"/>
              <a:t>Steel</a:t>
            </a:r>
            <a:r>
              <a:rPr lang="pt-PT" sz="2000" dirty="0" smtClean="0"/>
              <a:t> e na </a:t>
            </a:r>
            <a:r>
              <a:rPr lang="pt-PT" sz="2000" dirty="0" err="1" smtClean="0"/>
              <a:t>Bethlehem</a:t>
            </a:r>
            <a:r>
              <a:rPr lang="pt-PT" sz="2000" dirty="0" smtClean="0"/>
              <a:t> </a:t>
            </a:r>
            <a:r>
              <a:rPr lang="pt-PT" sz="2000" dirty="0" err="1" smtClean="0"/>
              <a:t>Steel</a:t>
            </a:r>
            <a:r>
              <a:rPr lang="pt-PT" sz="2000" dirty="0" smtClean="0"/>
              <a:t> estimulou o seu interesse pelo desenvolvimento da eficiência.</a:t>
            </a:r>
          </a:p>
          <a:p>
            <a:pPr marL="365125" lvl="1" indent="-280988" algn="just" eaLnBrk="0" hangingPunct="0">
              <a:spcBef>
                <a:spcPct val="40000"/>
              </a:spcBef>
              <a:buFont typeface="Arial" charset="0"/>
              <a:buChar char="–"/>
            </a:pPr>
            <a:endParaRPr lang="pt-PT" sz="800" dirty="0" smtClean="0"/>
          </a:p>
          <a:p>
            <a:pPr marL="365125" lvl="1" indent="-280988" algn="just" eaLnBrk="0" hangingPunct="0">
              <a:spcBef>
                <a:spcPct val="40000"/>
              </a:spcBef>
              <a:buFont typeface="Arial" charset="0"/>
              <a:buChar char="–"/>
            </a:pPr>
            <a:r>
              <a:rPr lang="pt-PT" sz="2000" dirty="0" smtClean="0"/>
              <a:t>A experiência do carregamento do ferro de gusa, ilustra bem a sua preocupação e os métodos utilizados – a produtividade aumentou 200%.</a:t>
            </a:r>
            <a:endParaRPr lang="pt-PT"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33229"/>
            <a:ext cx="1431255" cy="17962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457200" y="304800"/>
            <a:ext cx="8229600" cy="1143000"/>
          </a:xfrm>
        </p:spPr>
        <p:txBody>
          <a:bodyPr>
            <a:noAutofit/>
          </a:bodyPr>
          <a:lstStyle/>
          <a:p>
            <a:pPr algn="ctr"/>
            <a:r>
              <a:rPr lang="en-US" sz="3200" dirty="0" err="1" smtClean="0"/>
              <a:t>Figura</a:t>
            </a:r>
            <a:r>
              <a:rPr lang="en-US" sz="3200" dirty="0" smtClean="0"/>
              <a:t> HG-2</a:t>
            </a:r>
            <a:br>
              <a:rPr lang="en-US" sz="3200" dirty="0" smtClean="0"/>
            </a:br>
            <a:r>
              <a:rPr lang="en-US" sz="3200" dirty="0" smtClean="0"/>
              <a:t> </a:t>
            </a:r>
            <a:r>
              <a:rPr lang="en-US" sz="3200" dirty="0" err="1" smtClean="0"/>
              <a:t>Princípios</a:t>
            </a:r>
            <a:r>
              <a:rPr lang="en-US" sz="3200" dirty="0" smtClean="0"/>
              <a:t> de Taylor</a:t>
            </a:r>
            <a:endParaRPr lang="en-US" sz="3200" dirty="0" smtClean="0">
              <a:latin typeface="Calibri" pitchFamily="34" charset="0"/>
            </a:endParaRPr>
          </a:p>
        </p:txBody>
      </p:sp>
      <p:pic>
        <p:nvPicPr>
          <p:cNvPr id="41986" name="Picture 2"/>
          <p:cNvPicPr>
            <a:picLocks noChangeAspect="1" noChangeArrowheads="1"/>
          </p:cNvPicPr>
          <p:nvPr/>
        </p:nvPicPr>
        <p:blipFill>
          <a:blip r:embed="rId3" cstate="print"/>
          <a:srcRect/>
          <a:stretch>
            <a:fillRect/>
          </a:stretch>
        </p:blipFill>
        <p:spPr bwMode="auto">
          <a:xfrm>
            <a:off x="304800" y="2067664"/>
            <a:ext cx="8828088" cy="250433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dirty="0"/>
              <a:t>1a </a:t>
            </a:r>
            <a:r>
              <a:rPr lang="en-US" dirty="0" smtClean="0"/>
              <a:t>- </a:t>
            </a:r>
            <a:fld id="{8B37D5FE-740C-46F5-801A-FA5477D9711F}" type="slidenum">
              <a:rPr lang="en-US" smtClean="0"/>
              <a:pPr/>
              <a:t>9</a:t>
            </a:fld>
            <a:endParaRPr lang="en-US" dirty="0"/>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2127</TotalTime>
  <Words>3045</Words>
  <Application>Microsoft Office PowerPoint</Application>
  <PresentationFormat>On-screen Show (4:3)</PresentationFormat>
  <Paragraphs>283</Paragraphs>
  <Slides>36</Slides>
  <Notes>28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36</vt:i4>
      </vt:variant>
    </vt:vector>
  </HeadingPairs>
  <TitlesOfParts>
    <vt:vector size="46" baseType="lpstr">
      <vt:lpstr>Arial</vt:lpstr>
      <vt:lpstr>Calibri</vt:lpstr>
      <vt:lpstr>Gill Sans MT</vt:lpstr>
      <vt:lpstr>HelveticaNeue-Bold</vt:lpstr>
      <vt:lpstr>HelveticaNeue-Light</vt:lpstr>
      <vt:lpstr>Wingdings 3</vt:lpstr>
      <vt:lpstr>mgmt12e (1)</vt:lpstr>
      <vt:lpstr>3_Office Theme</vt:lpstr>
      <vt:lpstr>4_Office Theme</vt:lpstr>
      <vt:lpstr>Urban Pop</vt:lpstr>
      <vt:lpstr>História da Gestão</vt:lpstr>
      <vt:lpstr>Objetivos</vt:lpstr>
      <vt:lpstr>Contributos mais antigos</vt:lpstr>
      <vt:lpstr>Contributos mais antigos</vt:lpstr>
      <vt:lpstr>Contributos mais antigos</vt:lpstr>
      <vt:lpstr>Figura HG-1 Principais abordagens na História da Gestão</vt:lpstr>
      <vt:lpstr>Abordagem clássica</vt:lpstr>
      <vt:lpstr>Frederick Winslow Taylor</vt:lpstr>
      <vt:lpstr>Figura HG-2  Princípios de Taylor</vt:lpstr>
      <vt:lpstr>Frank E Lillian Gilbreth</vt:lpstr>
      <vt:lpstr>Teoria Administrativa</vt:lpstr>
      <vt:lpstr>Henri Fayol</vt:lpstr>
      <vt:lpstr>14 princípios de fayol</vt:lpstr>
      <vt:lpstr>Figura hG-3  14 Princípios de Fayol</vt:lpstr>
      <vt:lpstr>Figura HG-3 14 PrincÍpios de Fayol (cont.)</vt:lpstr>
      <vt:lpstr>Max Weber</vt:lpstr>
      <vt:lpstr>Figura HG-4 CaraterÍsticAs da burocracia de weber</vt:lpstr>
      <vt:lpstr>Abordagem comportamental</vt:lpstr>
      <vt:lpstr>Abordagem Comportamental</vt:lpstr>
      <vt:lpstr>Figura HG-5  Percursores do Comportamento Organizacional</vt:lpstr>
      <vt:lpstr>Estudos de Hawthorne</vt:lpstr>
      <vt:lpstr>Estudos de Hawthorne</vt:lpstr>
      <vt:lpstr>Abordagem quantitativa </vt:lpstr>
      <vt:lpstr>Abordagem quantitativa </vt:lpstr>
      <vt:lpstr>Abordagem quantitativa </vt:lpstr>
      <vt:lpstr>Total Quality Management (TQM)</vt:lpstr>
      <vt:lpstr>Figura HG-6 What Is Quality Management?</vt:lpstr>
      <vt:lpstr>Abordagens contemporâneas</vt:lpstr>
      <vt:lpstr>Abordagem sistémica</vt:lpstr>
      <vt:lpstr>Abordagem sistémica</vt:lpstr>
      <vt:lpstr>Figura HG-7  Organização como um Sistema aberto</vt:lpstr>
      <vt:lpstr>Abordagem sistémica</vt:lpstr>
      <vt:lpstr>Abordagem contingencial</vt:lpstr>
      <vt:lpstr>Abordagem contingencial</vt:lpstr>
      <vt:lpstr>Figura HG-8 variáveis contingenciais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Maria Eduarda Soares</cp:lastModifiedBy>
  <cp:revision>213</cp:revision>
  <cp:lastPrinted>2014-09-08T20:27:59Z</cp:lastPrinted>
  <dcterms:created xsi:type="dcterms:W3CDTF">2012-10-07T22:51:25Z</dcterms:created>
  <dcterms:modified xsi:type="dcterms:W3CDTF">2016-09-08T12:55:44Z</dcterms:modified>
</cp:coreProperties>
</file>